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7315200" cy="9601200"/>
  <p:embeddedFontLst>
    <p:embeddedFont>
      <p:font typeface="Nunito"/>
      <p:regular r:id="rId45"/>
      <p:bold r:id="rId46"/>
      <p:italic r:id="rId47"/>
      <p:boldItalic r:id="rId48"/>
    </p:embeddedFont>
    <p:embeddedFont>
      <p:font typeface="Tahoma"/>
      <p:regular r:id="rId49"/>
      <p:bold r:id="rId50"/>
    </p:embeddedFont>
    <p:embeddedFont>
      <p:font typeface="Abel"/>
      <p:regular r:id="rId51"/>
    </p:embeddedFont>
    <p:embeddedFont>
      <p:font typeface="Gill Sans"/>
      <p:regular r:id="rId52"/>
      <p:bold r:id="rId53"/>
    </p:embeddedFont>
    <p:embeddedFont>
      <p:font typeface="Source Sans Pro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>
          <p15:clr>
            <a:srgbClr val="000000"/>
          </p15:clr>
        </p15:guide>
      </p15:sldGuideLst>
    </p:ext>
    <p:ext uri="{2D200454-40CA-4A62-9FC3-DE9A4176ACB9}">
      <p15:notesGuideLst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62" roundtripDataSignature="AMtx7mgZsqFAhvHOjyV3Px134GTO4lR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bel-regular.fntdata"/><Relationship Id="rId50" Type="http://schemas.openxmlformats.org/officeDocument/2006/relationships/font" Target="fonts/Tahoma-bold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6.xml"/><Relationship Id="rId55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54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57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56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/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9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9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9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" name="Google Shape;134;p6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i="0"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Cohn: Kubernetes, Istio, Kafka, and Camel: The glue to your agency's cloud-native strategy</a:t>
            </a:r>
            <a:endParaRPr/>
          </a:p>
        </p:txBody>
      </p:sp>
      <p:sp>
        <p:nvSpPr>
          <p:cNvPr id="135" name="Google Shape;135;p69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9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9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9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0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0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0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0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0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4" name="Google Shape;874;p5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p54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5"/>
          <p:cNvSpPr txBox="1"/>
          <p:nvPr>
            <p:ph type="title"/>
          </p:nvPr>
        </p:nvSpPr>
        <p:spPr>
          <a:xfrm>
            <a:off x="323850" y="141685"/>
            <a:ext cx="6923088" cy="361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5"/>
          <p:cNvSpPr txBox="1"/>
          <p:nvPr>
            <p:ph idx="1" type="body"/>
          </p:nvPr>
        </p:nvSpPr>
        <p:spPr>
          <a:xfrm>
            <a:off x="323850" y="654537"/>
            <a:ext cx="8534924" cy="415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⮚"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6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6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/>
        </p:txBody>
      </p:sp>
      <p:sp>
        <p:nvSpPr>
          <p:cNvPr id="26" name="Google Shape;26;p65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5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4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4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4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6.fanpop.com/image/photos/34500000/Blue-Wallpaper-colors-34503103-1440-900.png" id="35" name="Google Shape;3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53" y="0"/>
            <a:ext cx="9148353" cy="51435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36" name="Google Shape;36;p59"/>
          <p:cNvSpPr/>
          <p:nvPr/>
        </p:nvSpPr>
        <p:spPr>
          <a:xfrm>
            <a:off x="580349" y="2560383"/>
            <a:ext cx="1981876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59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E7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42" name="Google Shape;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0983" y="4381087"/>
            <a:ext cx="1368552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3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3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48" name="Google Shape;48;p63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⮚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2" name="Google Shape;52;p6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3" name="Google Shape;53;p66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6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6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4.jpg"/><Relationship Id="rId3" Type="http://schemas.openxmlformats.org/officeDocument/2006/relationships/image" Target="../media/image2.jpg"/><Relationship Id="rId4" Type="http://schemas.openxmlformats.org/officeDocument/2006/relationships/slideLayout" Target="../slideLayouts/slideLayout1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cabezado Hojas ver3-07DIC09.JPG" id="10" name="Google Shape;10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33776" y="0"/>
            <a:ext cx="5610225" cy="912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ajo" id="11" name="Google Shape;1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46935"/>
            <a:ext cx="9144000" cy="11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5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5"/>
          <p:cNvSpPr txBox="1"/>
          <p:nvPr>
            <p:ph idx="1" type="body"/>
          </p:nvPr>
        </p:nvSpPr>
        <p:spPr>
          <a:xfrm>
            <a:off x="323850" y="654537"/>
            <a:ext cx="8534924" cy="415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⮚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5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55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17" name="Google Shape;17;p55"/>
          <p:cNvCxnSpPr/>
          <p:nvPr/>
        </p:nvCxnSpPr>
        <p:spPr>
          <a:xfrm>
            <a:off x="358775" y="600075"/>
            <a:ext cx="6769100" cy="0"/>
          </a:xfrm>
          <a:prstGeom prst="straightConnector1">
            <a:avLst/>
          </a:prstGeom>
          <a:noFill/>
          <a:ln cap="flat" cmpd="sng" w="12700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5324" y="298323"/>
            <a:ext cx="1368552" cy="301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12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hyperlink" Target="https://aws.amazon.com/rds/mysql/what-is-mysql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hyperlink" Target="https://cucumber.io/docs/gherkin/reference/" TargetMode="External"/><Relationship Id="rId7" Type="http://schemas.openxmlformats.org/officeDocument/2006/relationships/image" Target="../media/image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5" Type="http://schemas.openxmlformats.org/officeDocument/2006/relationships/image" Target="../media/image93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User-centered_desig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jpg"/><Relationship Id="rId4" Type="http://schemas.openxmlformats.org/officeDocument/2006/relationships/image" Target="../media/image1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8.jp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11" Type="http://schemas.openxmlformats.org/officeDocument/2006/relationships/image" Target="../media/image17.png"/><Relationship Id="rId10" Type="http://schemas.openxmlformats.org/officeDocument/2006/relationships/image" Target="../media/image10.png"/><Relationship Id="rId21" Type="http://schemas.openxmlformats.org/officeDocument/2006/relationships/image" Target="../media/image31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image" Target="../media/image14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23.png"/><Relationship Id="rId5" Type="http://schemas.openxmlformats.org/officeDocument/2006/relationships/image" Target="../media/image12.png"/><Relationship Id="rId19" Type="http://schemas.openxmlformats.org/officeDocument/2006/relationships/image" Target="../media/image28.png"/><Relationship Id="rId6" Type="http://schemas.openxmlformats.org/officeDocument/2006/relationships/image" Target="../media/image11.png"/><Relationship Id="rId18" Type="http://schemas.openxmlformats.org/officeDocument/2006/relationships/image" Target="../media/image29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26.png"/><Relationship Id="rId13" Type="http://schemas.openxmlformats.org/officeDocument/2006/relationships/image" Target="../media/image34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image" Target="../media/image30.png"/><Relationship Id="rId15" Type="http://schemas.openxmlformats.org/officeDocument/2006/relationships/image" Target="../media/image37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39.png"/><Relationship Id="rId5" Type="http://schemas.openxmlformats.org/officeDocument/2006/relationships/image" Target="../media/image24.jp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/>
          <p:nvPr/>
        </p:nvSpPr>
        <p:spPr>
          <a:xfrm>
            <a:off x="611560" y="265100"/>
            <a:ext cx="7085011" cy="69619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468A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desarrollo Cloud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468A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 b="1" i="0" sz="5400" u="none" cap="none" strike="noStrike">
              <a:solidFill>
                <a:srgbClr val="468A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images6.fanpop.com/image/photos/34500000/Blue-Wallpaper-colors-34503103-1440-900.png"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53" y="1496824"/>
            <a:ext cx="9148353" cy="25704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63" name="Google Shape;63;p1"/>
          <p:cNvSpPr/>
          <p:nvPr/>
        </p:nvSpPr>
        <p:spPr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870809" y="2402569"/>
            <a:ext cx="1860098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 Desarrollo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Computing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41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51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59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"/>
          <p:cNvSpPr/>
          <p:nvPr/>
        </p:nvSpPr>
        <p:spPr>
          <a:xfrm>
            <a:off x="5469357" y="3144065"/>
            <a:ext cx="1602003" cy="729428"/>
          </a:xfrm>
          <a:prstGeom prst="roundRect">
            <a:avLst>
              <a:gd fmla="val 16667" name="adj"/>
            </a:avLst>
          </a:prstGeom>
          <a:solidFill>
            <a:srgbClr val="F7C185">
              <a:alpha val="40000"/>
            </a:srgbClr>
          </a:solidFill>
          <a:ln cap="flat" cmpd="sng" w="25400">
            <a:solidFill>
              <a:srgbClr val="FC510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endParaRPr/>
          </a:p>
        </p:txBody>
      </p:sp>
      <p:sp>
        <p:nvSpPr>
          <p:cNvPr id="577" name="Google Shape;577;p76"/>
          <p:cNvSpPr/>
          <p:nvPr/>
        </p:nvSpPr>
        <p:spPr>
          <a:xfrm>
            <a:off x="2316480" y="3144065"/>
            <a:ext cx="3047999" cy="729428"/>
          </a:xfrm>
          <a:prstGeom prst="roundRect">
            <a:avLst>
              <a:gd fmla="val 16667" name="adj"/>
            </a:avLst>
          </a:prstGeom>
          <a:solidFill>
            <a:srgbClr val="F8EA84">
              <a:alpha val="40000"/>
            </a:srgbClr>
          </a:solidFill>
          <a:ln cap="flat" cmpd="sng" w="2540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CI</a:t>
            </a:r>
            <a:endParaRPr/>
          </a:p>
        </p:txBody>
      </p:sp>
      <p:pic>
        <p:nvPicPr>
          <p:cNvPr descr="Text&#10;&#10;Description automatically generated with medium confidenc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245" y="628500"/>
            <a:ext cx="1752036" cy="52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95" y="2144470"/>
            <a:ext cx="1095528" cy="476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76"/>
          <p:cNvGrpSpPr/>
          <p:nvPr/>
        </p:nvGrpSpPr>
        <p:grpSpPr>
          <a:xfrm>
            <a:off x="1278210" y="2274906"/>
            <a:ext cx="474810" cy="215444"/>
            <a:chOff x="3862511" y="1365416"/>
            <a:chExt cx="474810" cy="215444"/>
          </a:xfrm>
        </p:grpSpPr>
        <p:sp>
          <p:nvSpPr>
            <p:cNvPr id="581" name="Google Shape;581;p76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82" name="Google Shape;582;p76"/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Código</a:t>
              </a:r>
              <a:endParaRPr/>
            </a:p>
          </p:txBody>
        </p:sp>
      </p:grpSp>
      <p:sp>
        <p:nvSpPr>
          <p:cNvPr id="583" name="Google Shape;583;p76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Flujo de construcción de solución</a:t>
            </a:r>
            <a:endParaRPr/>
          </a:p>
        </p:txBody>
      </p:sp>
      <p:cxnSp>
        <p:nvCxnSpPr>
          <p:cNvPr id="584" name="Google Shape;584;p76"/>
          <p:cNvCxnSpPr/>
          <p:nvPr/>
        </p:nvCxnSpPr>
        <p:spPr>
          <a:xfrm>
            <a:off x="1847718" y="2402391"/>
            <a:ext cx="6850380" cy="0"/>
          </a:xfrm>
          <a:prstGeom prst="straightConnector1">
            <a:avLst/>
          </a:prstGeom>
          <a:noFill/>
          <a:ln cap="flat" cmpd="sng" w="57150">
            <a:solidFill>
              <a:srgbClr val="3D8DA9"/>
            </a:solidFill>
            <a:prstDash val="solid"/>
            <a:round/>
            <a:headEnd len="med" w="med" type="diamond"/>
            <a:tailEnd len="med" w="med" type="triangle"/>
          </a:ln>
        </p:spPr>
      </p:cxnSp>
      <p:cxnSp>
        <p:nvCxnSpPr>
          <p:cNvPr id="585" name="Google Shape;585;p76"/>
          <p:cNvCxnSpPr/>
          <p:nvPr/>
        </p:nvCxnSpPr>
        <p:spPr>
          <a:xfrm>
            <a:off x="1847718" y="2077838"/>
            <a:ext cx="0" cy="1788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76"/>
          <p:cNvSpPr txBox="1"/>
          <p:nvPr/>
        </p:nvSpPr>
        <p:spPr>
          <a:xfrm>
            <a:off x="2325953" y="727702"/>
            <a:ext cx="1447832" cy="707886"/>
          </a:xfrm>
          <a:prstGeom prst="rect">
            <a:avLst/>
          </a:prstGeom>
          <a:solidFill>
            <a:srgbClr val="D6DFCD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Projecto Java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Springboot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Definen dependencias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6"/>
          <p:cNvSpPr txBox="1"/>
          <p:nvPr/>
        </p:nvSpPr>
        <p:spPr>
          <a:xfrm>
            <a:off x="5111974" y="1138310"/>
            <a:ext cx="1048685" cy="2539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Librerías Java</a:t>
            </a:r>
            <a:endParaRPr/>
          </a:p>
        </p:txBody>
      </p:sp>
      <p:sp>
        <p:nvSpPr>
          <p:cNvPr id="588" name="Google Shape;588;p76"/>
          <p:cNvSpPr txBox="1"/>
          <p:nvPr/>
        </p:nvSpPr>
        <p:spPr>
          <a:xfrm>
            <a:off x="2955057" y="1414939"/>
            <a:ext cx="1237715" cy="784830"/>
          </a:xfrm>
          <a:prstGeom prst="rect">
            <a:avLst/>
          </a:prstGeom>
          <a:solidFill>
            <a:srgbClr val="D6DFCD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define la imagen Docker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Dockerfile</a:t>
            </a:r>
            <a:endParaRPr b="0" i="0" sz="900" u="none" cap="none" strike="noStrike">
              <a:solidFill>
                <a:srgbClr val="7D4D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los manifiestos Kubernetes</a:t>
            </a:r>
            <a:endParaRPr/>
          </a:p>
        </p:txBody>
      </p:sp>
      <p:cxnSp>
        <p:nvCxnSpPr>
          <p:cNvPr id="589" name="Google Shape;589;p76"/>
          <p:cNvCxnSpPr/>
          <p:nvPr/>
        </p:nvCxnSpPr>
        <p:spPr>
          <a:xfrm>
            <a:off x="2879061" y="2019630"/>
            <a:ext cx="0" cy="25527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626" y="3218405"/>
            <a:ext cx="1338450" cy="70971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6"/>
          <p:cNvSpPr/>
          <p:nvPr/>
        </p:nvSpPr>
        <p:spPr>
          <a:xfrm>
            <a:off x="5764378" y="1335604"/>
            <a:ext cx="475488" cy="248249"/>
          </a:xfrm>
          <a:prstGeom prst="can">
            <a:avLst>
              <a:gd fmla="val 25000" name="adj"/>
            </a:avLst>
          </a:prstGeom>
          <a:solidFill>
            <a:srgbClr val="92D050"/>
          </a:solidFill>
          <a:ln cap="flat" cmpd="sng" w="9525">
            <a:solidFill>
              <a:srgbClr val="9687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6350647" y="1129513"/>
            <a:ext cx="1237839" cy="2539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Imágenes Docker</a:t>
            </a:r>
            <a:endParaRPr/>
          </a:p>
        </p:txBody>
      </p:sp>
      <p:sp>
        <p:nvSpPr>
          <p:cNvPr id="593" name="Google Shape;593;p76"/>
          <p:cNvSpPr/>
          <p:nvPr/>
        </p:nvSpPr>
        <p:spPr>
          <a:xfrm>
            <a:off x="7003051" y="1326807"/>
            <a:ext cx="475488" cy="248249"/>
          </a:xfrm>
          <a:prstGeom prst="can">
            <a:avLst>
              <a:gd fmla="val 25000" name="adj"/>
            </a:avLst>
          </a:prstGeom>
          <a:solidFill>
            <a:srgbClr val="92D050"/>
          </a:solidFill>
          <a:ln cap="flat" cmpd="sng" w="9525">
            <a:solidFill>
              <a:srgbClr val="9687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76"/>
          <p:cNvCxnSpPr/>
          <p:nvPr/>
        </p:nvCxnSpPr>
        <p:spPr>
          <a:xfrm>
            <a:off x="2248041" y="1264584"/>
            <a:ext cx="28067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95" name="Google Shape;595;p76"/>
          <p:cNvCxnSpPr/>
          <p:nvPr/>
        </p:nvCxnSpPr>
        <p:spPr>
          <a:xfrm>
            <a:off x="2879061" y="3540198"/>
            <a:ext cx="5872124" cy="0"/>
          </a:xfrm>
          <a:prstGeom prst="straightConnector1">
            <a:avLst/>
          </a:prstGeom>
          <a:noFill/>
          <a:ln cap="flat" cmpd="sng" w="57150">
            <a:solidFill>
              <a:srgbClr val="365BB0"/>
            </a:solidFill>
            <a:prstDash val="solid"/>
            <a:round/>
            <a:headEnd len="med" w="med" type="diamond"/>
            <a:tailEnd len="med" w="med" type="triangle"/>
          </a:ln>
        </p:spPr>
      </p:cxnSp>
      <p:grpSp>
        <p:nvGrpSpPr>
          <p:cNvPr id="596" name="Google Shape;596;p76"/>
          <p:cNvGrpSpPr/>
          <p:nvPr/>
        </p:nvGrpSpPr>
        <p:grpSpPr>
          <a:xfrm>
            <a:off x="1290332" y="3137276"/>
            <a:ext cx="466794" cy="215444"/>
            <a:chOff x="3866520" y="1365416"/>
            <a:chExt cx="466794" cy="215444"/>
          </a:xfrm>
        </p:grpSpPr>
        <p:sp>
          <p:nvSpPr>
            <p:cNvPr id="597" name="Google Shape;597;p76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98" name="Google Shape;598;p76"/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Estado</a:t>
              </a:r>
              <a:endParaRPr/>
            </a:p>
          </p:txBody>
        </p:sp>
      </p:grpSp>
      <p:sp>
        <p:nvSpPr>
          <p:cNvPr id="599" name="Google Shape;599;p76"/>
          <p:cNvSpPr/>
          <p:nvPr/>
        </p:nvSpPr>
        <p:spPr>
          <a:xfrm rot="-2674995">
            <a:off x="5660900" y="3479666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6"/>
          <p:cNvSpPr/>
          <p:nvPr/>
        </p:nvSpPr>
        <p:spPr>
          <a:xfrm rot="-2674995">
            <a:off x="2819526" y="2341756"/>
            <a:ext cx="124449" cy="121064"/>
          </a:xfrm>
          <a:prstGeom prst="rect">
            <a:avLst/>
          </a:prstGeom>
          <a:solidFill>
            <a:srgbClr val="C3CFB4"/>
          </a:solidFill>
          <a:ln cap="flat" cmpd="sng" w="25400">
            <a:solidFill>
              <a:srgbClr val="3D8D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2328807" y="4066814"/>
            <a:ext cx="2016993" cy="923330"/>
          </a:xfrm>
          <a:prstGeom prst="rect">
            <a:avLst/>
          </a:prstGeom>
          <a:solidFill>
            <a:srgbClr val="F8EA84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pipeline lanza el gradle que: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compila,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 las pruebas y reporte Cucumber/ Serenity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genera el reporte de cobertura de pruebas (jacoco)</a:t>
            </a:r>
            <a:endParaRPr/>
          </a:p>
        </p:txBody>
      </p:sp>
      <p:cxnSp>
        <p:nvCxnSpPr>
          <p:cNvPr id="602" name="Google Shape;602;p76"/>
          <p:cNvCxnSpPr/>
          <p:nvPr/>
        </p:nvCxnSpPr>
        <p:spPr>
          <a:xfrm rot="10800000">
            <a:off x="2879061" y="3714750"/>
            <a:ext cx="0" cy="3146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76"/>
          <p:cNvCxnSpPr/>
          <p:nvPr/>
        </p:nvCxnSpPr>
        <p:spPr>
          <a:xfrm>
            <a:off x="2879061" y="2571750"/>
            <a:ext cx="0" cy="7403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4" name="Google Shape;604;p76"/>
          <p:cNvSpPr txBox="1"/>
          <p:nvPr/>
        </p:nvSpPr>
        <p:spPr>
          <a:xfrm>
            <a:off x="4618012" y="4023121"/>
            <a:ext cx="1246241" cy="646331"/>
          </a:xfrm>
          <a:prstGeom prst="rect">
            <a:avLst/>
          </a:prstGeom>
          <a:solidFill>
            <a:srgbClr val="F8EA84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genera la imagen Docker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publica en Artifactory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6"/>
          <p:cNvSpPr/>
          <p:nvPr/>
        </p:nvSpPr>
        <p:spPr>
          <a:xfrm rot="-2674995">
            <a:off x="3851543" y="3486778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6"/>
          <p:cNvSpPr txBox="1"/>
          <p:nvPr/>
        </p:nvSpPr>
        <p:spPr>
          <a:xfrm>
            <a:off x="3945364" y="2548108"/>
            <a:ext cx="1345297" cy="646331"/>
          </a:xfrm>
          <a:prstGeom prst="rect">
            <a:avLst/>
          </a:prstGeom>
          <a:solidFill>
            <a:srgbClr val="F8EA84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estático de código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Evaluaciones de seguridad</a:t>
            </a:r>
            <a:endParaRPr/>
          </a:p>
        </p:txBody>
      </p:sp>
      <p:cxnSp>
        <p:nvCxnSpPr>
          <p:cNvPr id="607" name="Google Shape;607;p76"/>
          <p:cNvCxnSpPr/>
          <p:nvPr/>
        </p:nvCxnSpPr>
        <p:spPr>
          <a:xfrm>
            <a:off x="3913767" y="3122665"/>
            <a:ext cx="0" cy="25527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8" name="Google Shape;608;p76"/>
          <p:cNvCxnSpPr/>
          <p:nvPr/>
        </p:nvCxnSpPr>
        <p:spPr>
          <a:xfrm rot="10800000">
            <a:off x="5035282" y="3683557"/>
            <a:ext cx="0" cy="2445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p76"/>
          <p:cNvSpPr/>
          <p:nvPr/>
        </p:nvSpPr>
        <p:spPr>
          <a:xfrm>
            <a:off x="5067301" y="1619250"/>
            <a:ext cx="2004060" cy="1758950"/>
          </a:xfrm>
          <a:custGeom>
            <a:rect b="b" l="l" r="r" t="t"/>
            <a:pathLst>
              <a:path extrusionOk="0" h="1758950" w="2165881">
                <a:moveTo>
                  <a:pt x="0" y="1758950"/>
                </a:moveTo>
                <a:cubicBezTo>
                  <a:pt x="145521" y="1153583"/>
                  <a:pt x="291042" y="548217"/>
                  <a:pt x="609600" y="317500"/>
                </a:cubicBezTo>
                <a:cubicBezTo>
                  <a:pt x="928158" y="86783"/>
                  <a:pt x="1652058" y="427567"/>
                  <a:pt x="1911350" y="374650"/>
                </a:cubicBezTo>
                <a:cubicBezTo>
                  <a:pt x="2170642" y="321733"/>
                  <a:pt x="2167996" y="160866"/>
                  <a:pt x="2165350" y="0"/>
                </a:cubicBezTo>
              </a:path>
            </a:pathLst>
          </a:cu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6"/>
          <p:cNvSpPr/>
          <p:nvPr/>
        </p:nvSpPr>
        <p:spPr>
          <a:xfrm rot="-2674995">
            <a:off x="4994394" y="3479665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6"/>
          <p:cNvSpPr/>
          <p:nvPr/>
        </p:nvSpPr>
        <p:spPr>
          <a:xfrm rot="-2674995">
            <a:off x="6214960" y="3486777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6"/>
          <p:cNvSpPr/>
          <p:nvPr/>
        </p:nvSpPr>
        <p:spPr>
          <a:xfrm rot="-2674995">
            <a:off x="6777433" y="3479665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6"/>
          <p:cNvSpPr txBox="1"/>
          <p:nvPr/>
        </p:nvSpPr>
        <p:spPr>
          <a:xfrm>
            <a:off x="5264118" y="3413597"/>
            <a:ext cx="333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///</a:t>
            </a:r>
            <a:endParaRPr/>
          </a:p>
        </p:txBody>
      </p:sp>
      <p:sp>
        <p:nvSpPr>
          <p:cNvPr id="614" name="Google Shape;614;p76"/>
          <p:cNvSpPr txBox="1"/>
          <p:nvPr/>
        </p:nvSpPr>
        <p:spPr>
          <a:xfrm>
            <a:off x="6215252" y="4397162"/>
            <a:ext cx="1116532" cy="507831"/>
          </a:xfrm>
          <a:prstGeom prst="rect">
            <a:avLst/>
          </a:prstGeom>
          <a:solidFill>
            <a:srgbClr val="FBD7C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Ejecución manifiestos en EKS</a:t>
            </a:r>
            <a:endParaRPr/>
          </a:p>
        </p:txBody>
      </p:sp>
      <p:sp>
        <p:nvSpPr>
          <p:cNvPr id="615" name="Google Shape;615;p76"/>
          <p:cNvSpPr/>
          <p:nvPr/>
        </p:nvSpPr>
        <p:spPr>
          <a:xfrm>
            <a:off x="6282840" y="1668780"/>
            <a:ext cx="918244" cy="1697832"/>
          </a:xfrm>
          <a:custGeom>
            <a:rect b="b" l="l" r="r" t="t"/>
            <a:pathLst>
              <a:path extrusionOk="0" h="1775460" w="1628629">
                <a:moveTo>
                  <a:pt x="1628445" y="0"/>
                </a:moveTo>
                <a:cubicBezTo>
                  <a:pt x="1629715" y="546100"/>
                  <a:pt x="1630985" y="1092200"/>
                  <a:pt x="1392225" y="1333500"/>
                </a:cubicBezTo>
                <a:cubicBezTo>
                  <a:pt x="1153465" y="1574800"/>
                  <a:pt x="424485" y="1374140"/>
                  <a:pt x="195885" y="1447800"/>
                </a:cubicBezTo>
                <a:cubicBezTo>
                  <a:pt x="-32715" y="1521460"/>
                  <a:pt x="-13665" y="1737360"/>
                  <a:pt x="20625" y="1775460"/>
                </a:cubicBezTo>
              </a:path>
            </a:pathLst>
          </a:cu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76"/>
          <p:cNvCxnSpPr/>
          <p:nvPr/>
        </p:nvCxnSpPr>
        <p:spPr>
          <a:xfrm rot="10800000">
            <a:off x="6270358" y="3716043"/>
            <a:ext cx="6826" cy="63024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7" name="Google Shape;617;p76"/>
          <p:cNvSpPr txBox="1"/>
          <p:nvPr/>
        </p:nvSpPr>
        <p:spPr>
          <a:xfrm>
            <a:off x="5663120" y="2503242"/>
            <a:ext cx="1263346" cy="507831"/>
          </a:xfrm>
          <a:prstGeom prst="rect">
            <a:avLst/>
          </a:prstGeom>
          <a:solidFill>
            <a:srgbClr val="FBD7C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Aprovisionamiento recursos Cloudformation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76"/>
          <p:cNvCxnSpPr/>
          <p:nvPr/>
        </p:nvCxnSpPr>
        <p:spPr>
          <a:xfrm>
            <a:off x="5722210" y="3011564"/>
            <a:ext cx="0" cy="2499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9" name="Google Shape;619;p76"/>
          <p:cNvSpPr/>
          <p:nvPr/>
        </p:nvSpPr>
        <p:spPr>
          <a:xfrm>
            <a:off x="6933292" y="3215640"/>
            <a:ext cx="1369296" cy="610926"/>
          </a:xfrm>
          <a:prstGeom prst="roundRect">
            <a:avLst>
              <a:gd fmla="val 16667" name="adj"/>
            </a:avLst>
          </a:prstGeom>
          <a:solidFill>
            <a:srgbClr val="92D050">
              <a:alpha val="40000"/>
            </a:srgbClr>
          </a:solidFill>
          <a:ln cap="flat" cmpd="sng" w="25400">
            <a:solidFill>
              <a:srgbClr val="92D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RM</a:t>
            </a:r>
            <a:endParaRPr/>
          </a:p>
        </p:txBody>
      </p:sp>
      <p:sp>
        <p:nvSpPr>
          <p:cNvPr id="620" name="Google Shape;620;p76"/>
          <p:cNvSpPr/>
          <p:nvPr/>
        </p:nvSpPr>
        <p:spPr>
          <a:xfrm rot="-2674995">
            <a:off x="7446187" y="3486777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6"/>
          <p:cNvSpPr/>
          <p:nvPr/>
        </p:nvSpPr>
        <p:spPr>
          <a:xfrm rot="-2674995">
            <a:off x="8008660" y="3479665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6"/>
          <p:cNvSpPr/>
          <p:nvPr/>
        </p:nvSpPr>
        <p:spPr>
          <a:xfrm rot="-2674995">
            <a:off x="4463704" y="2341756"/>
            <a:ext cx="124449" cy="121064"/>
          </a:xfrm>
          <a:prstGeom prst="rect">
            <a:avLst/>
          </a:prstGeom>
          <a:solidFill>
            <a:srgbClr val="C3CFB4"/>
          </a:solidFill>
          <a:ln cap="flat" cmpd="sng" w="25400">
            <a:solidFill>
              <a:srgbClr val="3D8D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6"/>
          <p:cNvSpPr/>
          <p:nvPr/>
        </p:nvSpPr>
        <p:spPr>
          <a:xfrm rot="-2674995">
            <a:off x="6153028" y="2341755"/>
            <a:ext cx="124449" cy="121064"/>
          </a:xfrm>
          <a:prstGeom prst="rect">
            <a:avLst/>
          </a:prstGeom>
          <a:solidFill>
            <a:srgbClr val="C3CFB4"/>
          </a:solidFill>
          <a:ln cap="flat" cmpd="sng" w="25400">
            <a:solidFill>
              <a:srgbClr val="3D8D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6"/>
          <p:cNvSpPr/>
          <p:nvPr/>
        </p:nvSpPr>
        <p:spPr>
          <a:xfrm rot="-2674995">
            <a:off x="7584027" y="2341755"/>
            <a:ext cx="124449" cy="121064"/>
          </a:xfrm>
          <a:prstGeom prst="rect">
            <a:avLst/>
          </a:prstGeom>
          <a:solidFill>
            <a:srgbClr val="C3CFB4"/>
          </a:solidFill>
          <a:ln cap="flat" cmpd="sng" w="25400">
            <a:solidFill>
              <a:srgbClr val="3D8D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625" name="Google Shape;625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7971" y="959738"/>
            <a:ext cx="1099494" cy="107009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6"/>
          <p:cNvSpPr/>
          <p:nvPr/>
        </p:nvSpPr>
        <p:spPr>
          <a:xfrm>
            <a:off x="2941320" y="2439850"/>
            <a:ext cx="1753522" cy="775790"/>
          </a:xfrm>
          <a:custGeom>
            <a:rect b="b" l="l" r="r" t="t"/>
            <a:pathLst>
              <a:path extrusionOk="0" h="708660" w="1680758">
                <a:moveTo>
                  <a:pt x="1577340" y="0"/>
                </a:moveTo>
                <a:cubicBezTo>
                  <a:pt x="1665605" y="41910"/>
                  <a:pt x="1753870" y="83820"/>
                  <a:pt x="1584960" y="91440"/>
                </a:cubicBezTo>
                <a:cubicBezTo>
                  <a:pt x="1416050" y="99060"/>
                  <a:pt x="828040" y="-57150"/>
                  <a:pt x="563880" y="45720"/>
                </a:cubicBezTo>
                <a:cubicBezTo>
                  <a:pt x="299720" y="148590"/>
                  <a:pt x="149860" y="428625"/>
                  <a:pt x="0" y="708660"/>
                </a:cubicBezTo>
              </a:path>
            </a:pathLst>
          </a:custGeom>
          <a:noFill/>
          <a:ln cap="flat" cmpd="sng" w="9525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6"/>
          <p:cNvSpPr/>
          <p:nvPr/>
        </p:nvSpPr>
        <p:spPr>
          <a:xfrm>
            <a:off x="2799332" y="2430780"/>
            <a:ext cx="3653856" cy="754380"/>
          </a:xfrm>
          <a:custGeom>
            <a:rect b="b" l="l" r="r" t="t"/>
            <a:pathLst>
              <a:path extrusionOk="0" h="754380" w="3653856">
                <a:moveTo>
                  <a:pt x="3471928" y="0"/>
                </a:moveTo>
                <a:cubicBezTo>
                  <a:pt x="3602738" y="17145"/>
                  <a:pt x="3733548" y="34290"/>
                  <a:pt x="3593848" y="45720"/>
                </a:cubicBezTo>
                <a:cubicBezTo>
                  <a:pt x="3454148" y="57150"/>
                  <a:pt x="2795018" y="-43180"/>
                  <a:pt x="2633728" y="68580"/>
                </a:cubicBezTo>
                <a:cubicBezTo>
                  <a:pt x="2472438" y="180340"/>
                  <a:pt x="3003298" y="632460"/>
                  <a:pt x="2626108" y="716280"/>
                </a:cubicBezTo>
                <a:cubicBezTo>
                  <a:pt x="2248918" y="800100"/>
                  <a:pt x="803658" y="565150"/>
                  <a:pt x="370588" y="571500"/>
                </a:cubicBezTo>
                <a:cubicBezTo>
                  <a:pt x="-62482" y="577850"/>
                  <a:pt x="-17397" y="666115"/>
                  <a:pt x="27688" y="754380"/>
                </a:cubicBezTo>
              </a:path>
            </a:pathLst>
          </a:custGeom>
          <a:noFill/>
          <a:ln cap="flat" cmpd="sng" w="9525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628" name="Google Shape;62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88486" y="4572281"/>
            <a:ext cx="1351967" cy="3850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629" name="Google Shape;629;p76"/>
          <p:cNvGrpSpPr/>
          <p:nvPr/>
        </p:nvGrpSpPr>
        <p:grpSpPr>
          <a:xfrm>
            <a:off x="8506664" y="4238987"/>
            <a:ext cx="360271" cy="385026"/>
            <a:chOff x="3986410" y="3510002"/>
            <a:chExt cx="598800" cy="667626"/>
          </a:xfrm>
        </p:grpSpPr>
        <p:sp>
          <p:nvSpPr>
            <p:cNvPr id="630" name="Google Shape;630;p76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6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76"/>
          <p:cNvGrpSpPr/>
          <p:nvPr/>
        </p:nvGrpSpPr>
        <p:grpSpPr>
          <a:xfrm>
            <a:off x="8253010" y="4104048"/>
            <a:ext cx="360271" cy="385026"/>
            <a:chOff x="3986410" y="3510002"/>
            <a:chExt cx="598800" cy="667626"/>
          </a:xfrm>
        </p:grpSpPr>
        <p:sp>
          <p:nvSpPr>
            <p:cNvPr id="633" name="Google Shape;633;p76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6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5" name="Google Shape;635;p76"/>
          <p:cNvCxnSpPr/>
          <p:nvPr/>
        </p:nvCxnSpPr>
        <p:spPr>
          <a:xfrm>
            <a:off x="8070884" y="3721374"/>
            <a:ext cx="0" cy="7101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p76"/>
          <p:cNvSpPr/>
          <p:nvPr/>
        </p:nvSpPr>
        <p:spPr>
          <a:xfrm>
            <a:off x="6552431" y="3922157"/>
            <a:ext cx="1286749" cy="282926"/>
          </a:xfrm>
          <a:prstGeom prst="roundRect">
            <a:avLst>
              <a:gd fmla="val 16667" name="adj"/>
            </a:avLst>
          </a:prstGeom>
          <a:solidFill>
            <a:srgbClr val="92D050">
              <a:alpha val="40000"/>
            </a:srgbClr>
          </a:solidFill>
          <a:ln cap="flat" cmpd="sng" w="25400">
            <a:solidFill>
              <a:srgbClr val="92D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5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Configuration Mgm </a:t>
            </a:r>
            <a:r>
              <a:rPr b="0" i="0" lang="es-CO" sz="1400" u="none" cap="none" strike="noStrike">
                <a:solidFill>
                  <a:srgbClr val="7D4D99"/>
                </a:solidFill>
                <a:latin typeface="Arial"/>
                <a:ea typeface="Arial"/>
                <a:cs typeface="Arial"/>
                <a:sym typeface="Arial"/>
              </a:rPr>
              <a:t>CM</a:t>
            </a:r>
            <a:endParaRPr/>
          </a:p>
        </p:txBody>
      </p:sp>
      <p:sp>
        <p:nvSpPr>
          <p:cNvPr id="637" name="Google Shape;637;p76"/>
          <p:cNvSpPr/>
          <p:nvPr/>
        </p:nvSpPr>
        <p:spPr>
          <a:xfrm rot="-2674995">
            <a:off x="5933725" y="3483007"/>
            <a:ext cx="124449" cy="121064"/>
          </a:xfrm>
          <a:prstGeom prst="rect">
            <a:avLst/>
          </a:prstGeom>
          <a:solidFill>
            <a:srgbClr val="3D8DA9"/>
          </a:solidFill>
          <a:ln cap="flat" cmpd="sng" w="25400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6"/>
          <p:cNvSpPr/>
          <p:nvPr/>
        </p:nvSpPr>
        <p:spPr>
          <a:xfrm>
            <a:off x="4980878" y="2799757"/>
            <a:ext cx="1018478" cy="627384"/>
          </a:xfrm>
          <a:custGeom>
            <a:rect b="b" l="l" r="r" t="t"/>
            <a:pathLst>
              <a:path extrusionOk="0" h="627384" w="1018478">
                <a:moveTo>
                  <a:pt x="1018478" y="627384"/>
                </a:moveTo>
                <a:cubicBezTo>
                  <a:pt x="809702" y="403740"/>
                  <a:pt x="600927" y="180097"/>
                  <a:pt x="431181" y="77258"/>
                </a:cubicBezTo>
                <a:cubicBezTo>
                  <a:pt x="261435" y="-25581"/>
                  <a:pt x="35932" y="438"/>
                  <a:pt x="0" y="10350"/>
                </a:cubicBezTo>
              </a:path>
            </a:pathLst>
          </a:custGeom>
          <a:noFill/>
          <a:ln cap="flat" cmpd="sng" w="9525">
            <a:solidFill>
              <a:srgbClr val="365B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able&#10;&#10;Description automatically generated" id="643" name="Google Shape;6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8" y="0"/>
            <a:ext cx="91009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Apache HTTPD</a:t>
            </a:r>
            <a:endParaRPr/>
          </a:p>
        </p:txBody>
      </p:sp>
      <p:sp>
        <p:nvSpPr>
          <p:cNvPr id="649" name="Google Shape;649;p78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Servidor WEB: Ofrece recursos sobre protocolo HTTP 1, 1.1, 2 </a:t>
            </a:r>
            <a:endParaRPr/>
          </a:p>
        </p:txBody>
      </p:sp>
      <p:pic>
        <p:nvPicPr>
          <p:cNvPr descr="A picture containing table&#10;&#10;Description automatically generated" id="650" name="Google Shape;6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931" y="1181602"/>
            <a:ext cx="2088407" cy="34488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51" name="Google Shape;65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2848" y="1302328"/>
            <a:ext cx="5334744" cy="266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78"/>
          <p:cNvCxnSpPr>
            <a:endCxn id="651" idx="1"/>
          </p:cNvCxnSpPr>
          <p:nvPr/>
        </p:nvCxnSpPr>
        <p:spPr>
          <a:xfrm flipH="1" rot="10800000">
            <a:off x="1158348" y="1435697"/>
            <a:ext cx="1744500" cy="30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Text&#10;&#10;Description automatically generated" id="653" name="Google Shape;653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6647" y="1700462"/>
            <a:ext cx="4486085" cy="3237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78"/>
          <p:cNvCxnSpPr/>
          <p:nvPr/>
        </p:nvCxnSpPr>
        <p:spPr>
          <a:xfrm>
            <a:off x="1158240" y="2080260"/>
            <a:ext cx="2088407" cy="9829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Apache HTTPD</a:t>
            </a:r>
            <a:endParaRPr/>
          </a:p>
        </p:txBody>
      </p:sp>
      <p:sp>
        <p:nvSpPr>
          <p:cNvPr id="660" name="Google Shape;660;p79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httpd.conf: </a:t>
            </a:r>
            <a:endParaRPr/>
          </a:p>
        </p:txBody>
      </p:sp>
      <p:pic>
        <p:nvPicPr>
          <p:cNvPr descr="A picture containing table&#10;&#10;Description automatically generated" id="661" name="Google Shape;66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931" y="1181602"/>
            <a:ext cx="2088407" cy="344881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662" name="Google Shape;66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2848" y="1302328"/>
            <a:ext cx="5334744" cy="266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79"/>
          <p:cNvCxnSpPr>
            <a:endCxn id="662" idx="1"/>
          </p:cNvCxnSpPr>
          <p:nvPr/>
        </p:nvCxnSpPr>
        <p:spPr>
          <a:xfrm flipH="1" rot="10800000">
            <a:off x="1158348" y="1435697"/>
            <a:ext cx="1744500" cy="30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4" name="Google Shape;664;p79"/>
          <p:cNvCxnSpPr/>
          <p:nvPr/>
        </p:nvCxnSpPr>
        <p:spPr>
          <a:xfrm>
            <a:off x="1158240" y="2080260"/>
            <a:ext cx="2088407" cy="9829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5" name="Google Shape;665;p79"/>
          <p:cNvSpPr txBox="1"/>
          <p:nvPr/>
        </p:nvSpPr>
        <p:spPr>
          <a:xfrm>
            <a:off x="2388870" y="651164"/>
            <a:ext cx="5314950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243C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httpd.exe -t -f &lt;base&gt;\conf\httpd.conf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Syntax OK</a:t>
            </a:r>
            <a:endParaRPr/>
          </a:p>
        </p:txBody>
      </p:sp>
      <p:sp>
        <p:nvSpPr>
          <p:cNvPr id="666" name="Google Shape;666;p79"/>
          <p:cNvSpPr txBox="1"/>
          <p:nvPr/>
        </p:nvSpPr>
        <p:spPr>
          <a:xfrm>
            <a:off x="1941195" y="2374678"/>
            <a:ext cx="895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Directive </a:t>
            </a:r>
            <a:endParaRPr/>
          </a:p>
        </p:txBody>
      </p:sp>
      <p:pic>
        <p:nvPicPr>
          <p:cNvPr descr="A picture containing text, indoor, screenshot&#10;&#10;Description automatically generated" id="667" name="Google Shape;66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2351" y="1644131"/>
            <a:ext cx="3886742" cy="1124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668" name="Google Shape;668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5157" y="1569065"/>
            <a:ext cx="1398684" cy="3509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69" name="Google Shape;669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2351" y="2837430"/>
            <a:ext cx="2114729" cy="127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70" name="Google Shape;670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2351" y="4177770"/>
            <a:ext cx="2400029" cy="65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9"/>
          <p:cNvSpPr txBox="1"/>
          <p:nvPr/>
        </p:nvSpPr>
        <p:spPr>
          <a:xfrm>
            <a:off x="7960856" y="3457447"/>
            <a:ext cx="957313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243C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error.log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243C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access.log</a:t>
            </a:r>
            <a:endParaRPr/>
          </a:p>
        </p:txBody>
      </p:sp>
      <p:cxnSp>
        <p:nvCxnSpPr>
          <p:cNvPr id="672" name="Google Shape;672;p79"/>
          <p:cNvCxnSpPr/>
          <p:nvPr/>
        </p:nvCxnSpPr>
        <p:spPr>
          <a:xfrm>
            <a:off x="1343025" y="3143250"/>
            <a:ext cx="2082132" cy="5929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3" name="Google Shape;673;p79"/>
          <p:cNvSpPr txBox="1"/>
          <p:nvPr/>
        </p:nvSpPr>
        <p:spPr>
          <a:xfrm>
            <a:off x="2327564" y="2423057"/>
            <a:ext cx="46551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WS Diagram Icons Explained: The AWS Compute Set | Gliffy by Perforce" id="678" name="Google Shape;67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14287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0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Elastic Compute Cloud (Amazon EC2)</a:t>
            </a:r>
            <a:endParaRPr/>
          </a:p>
        </p:txBody>
      </p:sp>
      <p:sp>
        <p:nvSpPr>
          <p:cNvPr id="680" name="Google Shape;680;p80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Instances</a:t>
            </a:r>
            <a:endParaRPr b="0"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Amazon Machine Images (AMIs</a:t>
            </a:r>
            <a:r>
              <a:rPr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Instance types</a:t>
            </a:r>
            <a:endParaRPr b="0"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Key pairs</a:t>
            </a:r>
            <a:r>
              <a:rPr b="0" i="0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Instance store volumes</a:t>
            </a:r>
            <a:endParaRPr b="0"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Amazon Elastic Block Store EBS volumes</a:t>
            </a:r>
            <a:endParaRPr b="0"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  <a:r>
              <a:rPr b="0" i="0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Availability Zones</a:t>
            </a:r>
            <a:endParaRPr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Security groups</a:t>
            </a:r>
            <a:endParaRPr b="0"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Elastic IP addresses</a:t>
            </a:r>
            <a:endParaRPr i="1" sz="1800">
              <a:solidFill>
                <a:srgbClr val="1619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Virtual private clouds</a:t>
            </a:r>
            <a:r>
              <a:rPr b="0" i="0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 (VPCs)</a:t>
            </a:r>
            <a:r>
              <a:rPr b="0" i="1" lang="es-CO" sz="1800">
                <a:solidFill>
                  <a:srgbClr val="16191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685" name="Google Shape;68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836" y="1012571"/>
            <a:ext cx="6264080" cy="357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487" y="0"/>
            <a:ext cx="65135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2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Bases Datos AWS</a:t>
            </a:r>
            <a:endParaRPr/>
          </a:p>
        </p:txBody>
      </p:sp>
      <p:pic>
        <p:nvPicPr>
          <p:cNvPr id="692" name="Google Shape;692;p82"/>
          <p:cNvPicPr preferRelativeResize="0"/>
          <p:nvPr/>
        </p:nvPicPr>
        <p:blipFill rotWithShape="1">
          <a:blip r:embed="rId4">
            <a:alphaModFix/>
          </a:blip>
          <a:srcRect b="0" l="0" r="0" t="40009"/>
          <a:stretch/>
        </p:blipFill>
        <p:spPr>
          <a:xfrm>
            <a:off x="119930" y="1371599"/>
            <a:ext cx="4334306" cy="19051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3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Aurora</a:t>
            </a:r>
            <a:endParaRPr/>
          </a:p>
        </p:txBody>
      </p:sp>
      <p:pic>
        <p:nvPicPr>
          <p:cNvPr id="698" name="Google Shape;69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27" y="1641793"/>
            <a:ext cx="4876800" cy="267462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3"/>
          <p:cNvSpPr txBox="1"/>
          <p:nvPr/>
        </p:nvSpPr>
        <p:spPr>
          <a:xfrm>
            <a:off x="323850" y="627460"/>
            <a:ext cx="356927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Aurora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MySQL and PostgreSQL-compatible</a:t>
            </a:r>
            <a:endParaRPr b="0" i="0" sz="2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Que dice AWS: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Amazon Aurora is up to </a:t>
            </a:r>
            <a:r>
              <a:rPr b="1" i="0" lang="es-C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five times</a:t>
            </a: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 faster than standard </a:t>
            </a:r>
            <a:r>
              <a:rPr b="0" i="0" lang="es-CO" sz="1400" u="sng" cap="none" strike="noStrike">
                <a:solidFill>
                  <a:srgbClr val="007EB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</a:t>
            </a: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 databases and </a:t>
            </a:r>
            <a:r>
              <a:rPr b="1" i="0" lang="es-C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three times</a:t>
            </a:r>
            <a:r>
              <a:rPr b="1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faster than standard PostgreSQL databases. </a:t>
            </a:r>
            <a:endParaRPr b="0" i="0" sz="2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It provides the security, availability, and reliability of commercial databases at </a:t>
            </a:r>
            <a:r>
              <a:rPr b="0" i="0" lang="es-C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1/10th </a:t>
            </a:r>
            <a:r>
              <a:rPr b="0" i="0" lang="es-CO" sz="1400" u="none" cap="none" strike="noStrike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the cost. </a:t>
            </a:r>
            <a:endParaRPr b="0" i="0" sz="2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Redshift</a:t>
            </a:r>
            <a:endParaRPr/>
          </a:p>
        </p:txBody>
      </p:sp>
      <p:pic>
        <p:nvPicPr>
          <p:cNvPr descr="Redshift Data Lake Integration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145" y="671599"/>
            <a:ext cx="5300901" cy="39904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Redshift with AQUA" id="706" name="Google Shape;70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38" y="3220648"/>
            <a:ext cx="2193332" cy="164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5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Simple Storage Service: S3</a:t>
            </a:r>
            <a:endParaRPr/>
          </a:p>
        </p:txBody>
      </p:sp>
      <p:sp>
        <p:nvSpPr>
          <p:cNvPr id="712" name="Google Shape;712;p85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74" y="706665"/>
            <a:ext cx="6421582" cy="200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273" y="2113329"/>
            <a:ext cx="4371109" cy="29193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715" name="Google Shape;715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6097" y="2856809"/>
            <a:ext cx="1418667" cy="20807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8"/>
          <p:cNvSpPr txBox="1"/>
          <p:nvPr>
            <p:ph type="title"/>
          </p:nvPr>
        </p:nvSpPr>
        <p:spPr>
          <a:xfrm>
            <a:off x="323850" y="141685"/>
            <a:ext cx="6923088" cy="361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Buenas prácticas Cloud Nativa</a:t>
            </a:r>
            <a:endParaRPr/>
          </a:p>
        </p:txBody>
      </p:sp>
      <p:grpSp>
        <p:nvGrpSpPr>
          <p:cNvPr id="73" name="Google Shape;73;p68"/>
          <p:cNvGrpSpPr/>
          <p:nvPr/>
        </p:nvGrpSpPr>
        <p:grpSpPr>
          <a:xfrm>
            <a:off x="955624" y="436303"/>
            <a:ext cx="7367066" cy="4270891"/>
            <a:chOff x="193290" y="1782"/>
            <a:chExt cx="7367066" cy="4270891"/>
          </a:xfrm>
        </p:grpSpPr>
        <p:sp>
          <p:nvSpPr>
            <p:cNvPr id="74" name="Google Shape;74;p68"/>
            <p:cNvSpPr/>
            <p:nvPr/>
          </p:nvSpPr>
          <p:spPr>
            <a:xfrm>
              <a:off x="193290" y="2011843"/>
              <a:ext cx="1623792" cy="573791"/>
            </a:xfrm>
            <a:prstGeom prst="roundRect">
              <a:avLst>
                <a:gd fmla="val 10000" name="adj"/>
              </a:avLst>
            </a:prstGeom>
            <a:solidFill>
              <a:srgbClr val="9BB08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8"/>
            <p:cNvSpPr txBox="1"/>
            <p:nvPr/>
          </p:nvSpPr>
          <p:spPr>
            <a:xfrm>
              <a:off x="210096" y="2028649"/>
              <a:ext cx="1590180" cy="540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CO" sz="1400" u="none" cap="none" strike="noStrik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Cloud Nativa</a:t>
              </a:r>
              <a:endParaRPr/>
            </a:p>
          </p:txBody>
        </p:sp>
        <p:sp>
          <p:nvSpPr>
            <p:cNvPr id="76" name="Google Shape;76;p68"/>
            <p:cNvSpPr/>
            <p:nvPr/>
          </p:nvSpPr>
          <p:spPr>
            <a:xfrm rot="-4079337">
              <a:off x="1290384" y="1500618"/>
              <a:ext cx="1684858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6384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8"/>
            <p:cNvSpPr txBox="1"/>
            <p:nvPr/>
          </p:nvSpPr>
          <p:spPr>
            <a:xfrm rot="-4079337">
              <a:off x="2090692" y="1475591"/>
              <a:ext cx="84242" cy="8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78" name="Google Shape;78;p68"/>
            <p:cNvSpPr/>
            <p:nvPr/>
          </p:nvSpPr>
          <p:spPr>
            <a:xfrm>
              <a:off x="2448543" y="526970"/>
              <a:ext cx="1623792" cy="419433"/>
            </a:xfrm>
            <a:prstGeom prst="roundRect">
              <a:avLst>
                <a:gd fmla="val 10000" name="adj"/>
              </a:avLst>
            </a:prstGeom>
            <a:solidFill>
              <a:srgbClr val="6384C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8"/>
            <p:cNvSpPr txBox="1"/>
            <p:nvPr/>
          </p:nvSpPr>
          <p:spPr>
            <a:xfrm>
              <a:off x="2460828" y="539255"/>
              <a:ext cx="1599222" cy="394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¿cómo diseño?</a:t>
              </a:r>
              <a:endParaRPr/>
            </a:p>
          </p:txBody>
        </p:sp>
        <p:sp>
          <p:nvSpPr>
            <p:cNvPr id="80" name="Google Shape;80;p68"/>
            <p:cNvSpPr/>
            <p:nvPr/>
          </p:nvSpPr>
          <p:spPr>
            <a:xfrm rot="-2540046">
              <a:off x="3957775" y="423731"/>
              <a:ext cx="878639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8"/>
            <p:cNvSpPr txBox="1"/>
            <p:nvPr/>
          </p:nvSpPr>
          <p:spPr>
            <a:xfrm rot="-2540046">
              <a:off x="4375129" y="418859"/>
              <a:ext cx="43931" cy="43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82" name="Google Shape;82;p68"/>
            <p:cNvSpPr/>
            <p:nvPr/>
          </p:nvSpPr>
          <p:spPr>
            <a:xfrm>
              <a:off x="4721853" y="1782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A0B5E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8"/>
            <p:cNvSpPr txBox="1"/>
            <p:nvPr/>
          </p:nvSpPr>
          <p:spPr>
            <a:xfrm>
              <a:off x="4730240" y="10169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DDD</a:t>
              </a:r>
              <a:endParaRPr/>
            </a:p>
          </p:txBody>
        </p:sp>
        <p:sp>
          <p:nvSpPr>
            <p:cNvPr id="84" name="Google Shape;84;p68"/>
            <p:cNvSpPr/>
            <p:nvPr/>
          </p:nvSpPr>
          <p:spPr>
            <a:xfrm rot="-1046544">
              <a:off x="4056684" y="617555"/>
              <a:ext cx="680822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8"/>
            <p:cNvSpPr txBox="1"/>
            <p:nvPr/>
          </p:nvSpPr>
          <p:spPr>
            <a:xfrm rot="-1046544">
              <a:off x="4380074" y="617629"/>
              <a:ext cx="34041" cy="34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8"/>
            <p:cNvSpPr/>
            <p:nvPr/>
          </p:nvSpPr>
          <p:spPr>
            <a:xfrm>
              <a:off x="4721853" y="409931"/>
              <a:ext cx="2806352" cy="245363"/>
            </a:xfrm>
            <a:prstGeom prst="roundRect">
              <a:avLst>
                <a:gd fmla="val 10000" name="adj"/>
              </a:avLst>
            </a:prstGeom>
            <a:solidFill>
              <a:srgbClr val="A0B5E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8"/>
            <p:cNvSpPr txBox="1"/>
            <p:nvPr/>
          </p:nvSpPr>
          <p:spPr>
            <a:xfrm>
              <a:off x="4729039" y="417117"/>
              <a:ext cx="2791980" cy="230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SOLID/Clean</a:t>
              </a:r>
              <a:endParaRPr b="0" i="0" sz="12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88" name="Google Shape;88;p68"/>
            <p:cNvSpPr/>
            <p:nvPr/>
          </p:nvSpPr>
          <p:spPr>
            <a:xfrm rot="946917">
              <a:off x="4059614" y="811379"/>
              <a:ext cx="674960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8"/>
            <p:cNvSpPr txBox="1"/>
            <p:nvPr/>
          </p:nvSpPr>
          <p:spPr>
            <a:xfrm rot="946917">
              <a:off x="4380221" y="811599"/>
              <a:ext cx="33748" cy="33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8"/>
            <p:cNvSpPr/>
            <p:nvPr/>
          </p:nvSpPr>
          <p:spPr>
            <a:xfrm>
              <a:off x="4721853" y="777078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A0B5E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8"/>
            <p:cNvSpPr txBox="1"/>
            <p:nvPr/>
          </p:nvSpPr>
          <p:spPr>
            <a:xfrm>
              <a:off x="4730240" y="785465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Contrato: Swagger/Graphql</a:t>
              </a:r>
              <a:endParaRPr b="0" i="0" sz="12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2" name="Google Shape;92;p68"/>
            <p:cNvSpPr/>
            <p:nvPr/>
          </p:nvSpPr>
          <p:spPr>
            <a:xfrm rot="2540046">
              <a:off x="3957775" y="1015453"/>
              <a:ext cx="878639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8"/>
            <p:cNvSpPr txBox="1"/>
            <p:nvPr/>
          </p:nvSpPr>
          <p:spPr>
            <a:xfrm rot="2540046">
              <a:off x="4375129" y="1010582"/>
              <a:ext cx="43931" cy="43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8"/>
            <p:cNvSpPr/>
            <p:nvPr/>
          </p:nvSpPr>
          <p:spPr>
            <a:xfrm>
              <a:off x="4721853" y="1185227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A0B5E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8"/>
            <p:cNvSpPr txBox="1"/>
            <p:nvPr/>
          </p:nvSpPr>
          <p:spPr>
            <a:xfrm>
              <a:off x="4730240" y="1193614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Patrones Diseño</a:t>
              </a:r>
              <a:endParaRPr/>
            </a:p>
          </p:txBody>
        </p:sp>
        <p:sp>
          <p:nvSpPr>
            <p:cNvPr id="96" name="Google Shape;96;p68"/>
            <p:cNvSpPr/>
            <p:nvPr/>
          </p:nvSpPr>
          <p:spPr>
            <a:xfrm rot="-14851">
              <a:off x="1817080" y="2280280"/>
              <a:ext cx="631466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6384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8"/>
            <p:cNvSpPr txBox="1"/>
            <p:nvPr/>
          </p:nvSpPr>
          <p:spPr>
            <a:xfrm rot="-14851">
              <a:off x="2117026" y="2281588"/>
              <a:ext cx="31573" cy="315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8" name="Google Shape;98;p68"/>
            <p:cNvSpPr/>
            <p:nvPr/>
          </p:nvSpPr>
          <p:spPr>
            <a:xfrm>
              <a:off x="2448543" y="2029579"/>
              <a:ext cx="1623792" cy="532863"/>
            </a:xfrm>
            <a:prstGeom prst="roundRect">
              <a:avLst>
                <a:gd fmla="val 10000" name="adj"/>
              </a:avLst>
            </a:prstGeom>
            <a:solidFill>
              <a:srgbClr val="6384C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8"/>
            <p:cNvSpPr txBox="1"/>
            <p:nvPr/>
          </p:nvSpPr>
          <p:spPr>
            <a:xfrm>
              <a:off x="2464150" y="2045186"/>
              <a:ext cx="1592578" cy="501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¿cómo implemento?</a:t>
              </a:r>
              <a:endParaRPr/>
            </a:p>
          </p:txBody>
        </p:sp>
        <p:sp>
          <p:nvSpPr>
            <p:cNvPr id="100" name="Google Shape;100;p68"/>
            <p:cNvSpPr/>
            <p:nvPr/>
          </p:nvSpPr>
          <p:spPr>
            <a:xfrm rot="-2444373">
              <a:off x="3968475" y="1999189"/>
              <a:ext cx="857240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8"/>
            <p:cNvSpPr txBox="1"/>
            <p:nvPr/>
          </p:nvSpPr>
          <p:spPr>
            <a:xfrm rot="-2444373">
              <a:off x="4375664" y="1994853"/>
              <a:ext cx="42862" cy="42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2" name="Google Shape;102;p68"/>
            <p:cNvSpPr/>
            <p:nvPr/>
          </p:nvSpPr>
          <p:spPr>
            <a:xfrm>
              <a:off x="4721853" y="1593375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DAC8E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8"/>
            <p:cNvSpPr txBox="1"/>
            <p:nvPr/>
          </p:nvSpPr>
          <p:spPr>
            <a:xfrm>
              <a:off x="4730240" y="1601762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12 factores</a:t>
              </a:r>
              <a:endParaRPr/>
            </a:p>
          </p:txBody>
        </p:sp>
        <p:sp>
          <p:nvSpPr>
            <p:cNvPr id="104" name="Google Shape;104;p68"/>
            <p:cNvSpPr/>
            <p:nvPr/>
          </p:nvSpPr>
          <p:spPr>
            <a:xfrm rot="-917939">
              <a:off x="4060404" y="2190078"/>
              <a:ext cx="673380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8"/>
            <p:cNvSpPr txBox="1"/>
            <p:nvPr/>
          </p:nvSpPr>
          <p:spPr>
            <a:xfrm rot="-917939">
              <a:off x="4380260" y="2190338"/>
              <a:ext cx="33669" cy="33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8"/>
            <p:cNvSpPr/>
            <p:nvPr/>
          </p:nvSpPr>
          <p:spPr>
            <a:xfrm>
              <a:off x="4721853" y="2001524"/>
              <a:ext cx="2800717" cy="233623"/>
            </a:xfrm>
            <a:prstGeom prst="roundRect">
              <a:avLst>
                <a:gd fmla="val 10000" name="adj"/>
              </a:avLst>
            </a:prstGeom>
            <a:solidFill>
              <a:srgbClr val="DAC8E3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8"/>
            <p:cNvSpPr txBox="1"/>
            <p:nvPr/>
          </p:nvSpPr>
          <p:spPr>
            <a:xfrm>
              <a:off x="4728696" y="2008367"/>
              <a:ext cx="2787031" cy="21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No bloqueante-Reactivo </a:t>
              </a:r>
              <a:endParaRPr/>
            </a:p>
          </p:txBody>
        </p:sp>
        <p:sp>
          <p:nvSpPr>
            <p:cNvPr id="108" name="Google Shape;108;p68"/>
            <p:cNvSpPr/>
            <p:nvPr/>
          </p:nvSpPr>
          <p:spPr>
            <a:xfrm rot="1046680">
              <a:off x="4056679" y="2380967"/>
              <a:ext cx="680830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8"/>
            <p:cNvSpPr txBox="1"/>
            <p:nvPr/>
          </p:nvSpPr>
          <p:spPr>
            <a:xfrm rot="1046680">
              <a:off x="4380074" y="2381041"/>
              <a:ext cx="34041" cy="34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0" name="Google Shape;110;p68"/>
            <p:cNvSpPr/>
            <p:nvPr/>
          </p:nvSpPr>
          <p:spPr>
            <a:xfrm>
              <a:off x="4721853" y="2356931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DAC8E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8"/>
            <p:cNvSpPr txBox="1"/>
            <p:nvPr/>
          </p:nvSpPr>
          <p:spPr>
            <a:xfrm>
              <a:off x="4730240" y="2365318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Optimizado para Contenerización</a:t>
              </a:r>
              <a:endParaRPr b="0" i="0" sz="12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2" name="Google Shape;112;p68"/>
            <p:cNvSpPr/>
            <p:nvPr/>
          </p:nvSpPr>
          <p:spPr>
            <a:xfrm rot="2598496">
              <a:off x="3950798" y="2585041"/>
              <a:ext cx="892593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8"/>
            <p:cNvSpPr txBox="1"/>
            <p:nvPr/>
          </p:nvSpPr>
          <p:spPr>
            <a:xfrm rot="2598496">
              <a:off x="4374780" y="2579821"/>
              <a:ext cx="44629" cy="44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8"/>
            <p:cNvSpPr/>
            <p:nvPr/>
          </p:nvSpPr>
          <p:spPr>
            <a:xfrm>
              <a:off x="4721853" y="2765080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DAC8E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8"/>
            <p:cNvSpPr txBox="1"/>
            <p:nvPr/>
          </p:nvSpPr>
          <p:spPr>
            <a:xfrm>
              <a:off x="4730240" y="2773467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TDD/BDD</a:t>
              </a:r>
              <a:endParaRPr/>
            </a:p>
          </p:txBody>
        </p:sp>
        <p:sp>
          <p:nvSpPr>
            <p:cNvPr id="116" name="Google Shape;116;p68"/>
            <p:cNvSpPr/>
            <p:nvPr/>
          </p:nvSpPr>
          <p:spPr>
            <a:xfrm rot="3448860">
              <a:off x="3792982" y="2788312"/>
              <a:ext cx="1208225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8"/>
            <p:cNvSpPr txBox="1"/>
            <p:nvPr/>
          </p:nvSpPr>
          <p:spPr>
            <a:xfrm rot="3448860">
              <a:off x="4366889" y="2775201"/>
              <a:ext cx="60411" cy="604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8"/>
            <p:cNvSpPr/>
            <p:nvPr/>
          </p:nvSpPr>
          <p:spPr>
            <a:xfrm>
              <a:off x="4721853" y="3173228"/>
              <a:ext cx="2838503" cy="283148"/>
            </a:xfrm>
            <a:prstGeom prst="roundRect">
              <a:avLst>
                <a:gd fmla="val 10000" name="adj"/>
              </a:avLst>
            </a:prstGeom>
            <a:solidFill>
              <a:srgbClr val="DAC8E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8"/>
            <p:cNvSpPr txBox="1"/>
            <p:nvPr/>
          </p:nvSpPr>
          <p:spPr>
            <a:xfrm>
              <a:off x="4730146" y="3181521"/>
              <a:ext cx="2821917" cy="266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Event Driven</a:t>
              </a:r>
              <a:endParaRPr b="0" i="0" sz="12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20" name="Google Shape;120;p68"/>
            <p:cNvSpPr/>
            <p:nvPr/>
          </p:nvSpPr>
          <p:spPr>
            <a:xfrm rot="4127057">
              <a:off x="1260341" y="3094983"/>
              <a:ext cx="1744943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6384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8"/>
            <p:cNvSpPr txBox="1"/>
            <p:nvPr/>
          </p:nvSpPr>
          <p:spPr>
            <a:xfrm rot="4127057">
              <a:off x="2089189" y="3068454"/>
              <a:ext cx="87247" cy="87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r>
                <a:t/>
              </a:r>
              <a:endParaRPr b="0" i="0" sz="2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22" name="Google Shape;122;p68"/>
            <p:cNvSpPr/>
            <p:nvPr/>
          </p:nvSpPr>
          <p:spPr>
            <a:xfrm>
              <a:off x="2448543" y="3688778"/>
              <a:ext cx="1623792" cy="473278"/>
            </a:xfrm>
            <a:prstGeom prst="roundRect">
              <a:avLst>
                <a:gd fmla="val 10000" name="adj"/>
              </a:avLst>
            </a:prstGeom>
            <a:solidFill>
              <a:srgbClr val="6384C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8"/>
            <p:cNvSpPr txBox="1"/>
            <p:nvPr/>
          </p:nvSpPr>
          <p:spPr>
            <a:xfrm>
              <a:off x="2462405" y="3702640"/>
              <a:ext cx="1596068" cy="445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rPr>
                <a:t>¿cómo ejecuto?</a:t>
              </a:r>
              <a:endParaRPr/>
            </a:p>
          </p:txBody>
        </p:sp>
        <p:sp>
          <p:nvSpPr>
            <p:cNvPr id="124" name="Google Shape;124;p68"/>
            <p:cNvSpPr/>
            <p:nvPr/>
          </p:nvSpPr>
          <p:spPr>
            <a:xfrm rot="-1046544">
              <a:off x="4056684" y="3806286"/>
              <a:ext cx="680822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8"/>
            <p:cNvSpPr txBox="1"/>
            <p:nvPr/>
          </p:nvSpPr>
          <p:spPr>
            <a:xfrm rot="-1046544">
              <a:off x="4380074" y="3806360"/>
              <a:ext cx="34041" cy="34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26" name="Google Shape;126;p68"/>
            <p:cNvSpPr/>
            <p:nvPr/>
          </p:nvSpPr>
          <p:spPr>
            <a:xfrm>
              <a:off x="4721853" y="3578161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BAE18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8"/>
            <p:cNvSpPr txBox="1"/>
            <p:nvPr/>
          </p:nvSpPr>
          <p:spPr>
            <a:xfrm>
              <a:off x="4730240" y="3586548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DevOps/DevSecOps </a:t>
              </a:r>
              <a:r>
                <a:rPr b="0" i="0" lang="es-CO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≈</a:t>
              </a: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 CI/CD/RM</a:t>
              </a:r>
              <a:endParaRPr/>
            </a:p>
          </p:txBody>
        </p:sp>
        <p:sp>
          <p:nvSpPr>
            <p:cNvPr id="128" name="Google Shape;128;p68"/>
            <p:cNvSpPr/>
            <p:nvPr/>
          </p:nvSpPr>
          <p:spPr>
            <a:xfrm rot="1046544">
              <a:off x="4056684" y="4010360"/>
              <a:ext cx="680822" cy="34189"/>
            </a:xfrm>
            <a:custGeom>
              <a:rect b="b" l="l" r="r" t="t"/>
              <a:pathLst>
                <a:path extrusionOk="0" h="120000" w="120000">
                  <a:moveTo>
                    <a:pt x="0" y="59998"/>
                  </a:moveTo>
                  <a:lnTo>
                    <a:pt x="120000" y="59998"/>
                  </a:lnTo>
                </a:path>
              </a:pathLst>
            </a:custGeom>
            <a:noFill/>
            <a:ln cap="flat" cmpd="sng" w="25400">
              <a:solidFill>
                <a:srgbClr val="7B6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8"/>
            <p:cNvSpPr txBox="1"/>
            <p:nvPr/>
          </p:nvSpPr>
          <p:spPr>
            <a:xfrm rot="1046544">
              <a:off x="4380074" y="4010434"/>
              <a:ext cx="34041" cy="34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8"/>
            <p:cNvSpPr/>
            <p:nvPr/>
          </p:nvSpPr>
          <p:spPr>
            <a:xfrm>
              <a:off x="4721853" y="3986310"/>
              <a:ext cx="2807586" cy="286363"/>
            </a:xfrm>
            <a:prstGeom prst="roundRect">
              <a:avLst>
                <a:gd fmla="val 10000" name="adj"/>
              </a:avLst>
            </a:prstGeom>
            <a:solidFill>
              <a:srgbClr val="BAE18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8"/>
            <p:cNvSpPr txBox="1"/>
            <p:nvPr/>
          </p:nvSpPr>
          <p:spPr>
            <a:xfrm>
              <a:off x="4730240" y="3994697"/>
              <a:ext cx="2790812" cy="26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CO" sz="1200" u="none" cap="none" strike="noStrike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rPr>
                <a:t>Kubernetes</a:t>
              </a:r>
              <a:endParaRPr b="0" i="0" sz="12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158"/>
            <a:ext cx="9144000" cy="4905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7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TDD</a:t>
            </a:r>
            <a:endParaRPr/>
          </a:p>
        </p:txBody>
      </p:sp>
      <p:sp>
        <p:nvSpPr>
          <p:cNvPr id="726" name="Google Shape;726;p87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8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Siglas</a:t>
            </a:r>
            <a:endParaRPr/>
          </a:p>
        </p:txBody>
      </p:sp>
      <p:sp>
        <p:nvSpPr>
          <p:cNvPr id="732" name="Google Shape;732;p88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BDD</a:t>
            </a:r>
            <a:r>
              <a:rPr lang="es-CO"/>
              <a:t>: Behavior Driven Development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TDD</a:t>
            </a:r>
            <a:r>
              <a:rPr lang="es-CO"/>
              <a:t>: Test Driven Development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DDD</a:t>
            </a:r>
            <a:r>
              <a:rPr lang="es-CO"/>
              <a:t>: Domain Driven Design</a:t>
            </a:r>
            <a:endParaRPr/>
          </a:p>
        </p:txBody>
      </p:sp>
      <p:pic>
        <p:nvPicPr>
          <p:cNvPr descr="A picture containing text, businesscard, screenshot, vector graphics&#10;&#10;Description automatically generated" id="733" name="Google Shape;73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372" y="1998921"/>
            <a:ext cx="5076307" cy="261604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/>
          <p:nvPr/>
        </p:nvSpPr>
        <p:spPr>
          <a:xfrm>
            <a:off x="4805915" y="1307322"/>
            <a:ext cx="2536993" cy="691600"/>
          </a:xfrm>
          <a:custGeom>
            <a:rect b="b" l="l" r="r" t="t"/>
            <a:pathLst>
              <a:path extrusionOk="0" fill="none" h="691600" w="2536993">
                <a:moveTo>
                  <a:pt x="0" y="69227"/>
                </a:moveTo>
                <a:cubicBezTo>
                  <a:pt x="958980" y="-39047"/>
                  <a:pt x="1735159" y="-10087"/>
                  <a:pt x="2234068" y="57258"/>
                </a:cubicBezTo>
                <a:cubicBezTo>
                  <a:pt x="2660730" y="176237"/>
                  <a:pt x="2482884" y="572650"/>
                  <a:pt x="2536993" y="691600"/>
                </a:cubicBezTo>
              </a:path>
              <a:path extrusionOk="0" h="691600" w="2536993">
                <a:moveTo>
                  <a:pt x="0" y="69227"/>
                </a:moveTo>
                <a:cubicBezTo>
                  <a:pt x="845584" y="6548"/>
                  <a:pt x="1745481" y="-3472"/>
                  <a:pt x="2234068" y="57258"/>
                </a:cubicBezTo>
                <a:cubicBezTo>
                  <a:pt x="2653946" y="149689"/>
                  <a:pt x="2502675" y="566249"/>
                  <a:pt x="2536993" y="691600"/>
                </a:cubicBezTo>
              </a:path>
            </a:pathLst>
          </a:custGeom>
          <a:noFill/>
          <a:ln cap="flat" cmpd="sng" w="57150">
            <a:solidFill>
              <a:srgbClr val="5F7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8"/>
          <p:cNvSpPr/>
          <p:nvPr/>
        </p:nvSpPr>
        <p:spPr>
          <a:xfrm>
            <a:off x="7116726" y="1998921"/>
            <a:ext cx="496186" cy="446567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4E8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9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BDD</a:t>
            </a:r>
            <a:endParaRPr/>
          </a:p>
        </p:txBody>
      </p:sp>
      <p:sp>
        <p:nvSpPr>
          <p:cNvPr id="741" name="Google Shape;741;p89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Tradicional:</a:t>
            </a:r>
            <a:endParaRPr/>
          </a:p>
        </p:txBody>
      </p:sp>
      <p:pic>
        <p:nvPicPr>
          <p:cNvPr id="742" name="Google Shape;74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754" y="976746"/>
            <a:ext cx="5887748" cy="3849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gazine cover with a person in a costume holding an object&#10;&#10;Description automatically generated with low confidence" id="743" name="Google Shape;74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36" y="3140149"/>
            <a:ext cx="1145931" cy="1612599"/>
          </a:xfrm>
          <a:prstGeom prst="rect">
            <a:avLst/>
          </a:prstGeom>
          <a:noFill/>
          <a:ln cap="flat" cmpd="sng" w="9525">
            <a:solidFill>
              <a:srgbClr val="C3C1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sp>
        <p:nvSpPr>
          <p:cNvPr id="744" name="Google Shape;744;p89"/>
          <p:cNvSpPr txBox="1"/>
          <p:nvPr/>
        </p:nvSpPr>
        <p:spPr>
          <a:xfrm>
            <a:off x="1604967" y="4564817"/>
            <a:ext cx="47173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 in Action: Behavior-Driven Development for the Whole Software Lifecycle, John Ferguson Smart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BDD</a:t>
            </a:r>
            <a:endParaRPr/>
          </a:p>
        </p:txBody>
      </p:sp>
      <p:sp>
        <p:nvSpPr>
          <p:cNvPr id="750" name="Google Shape;750;p90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1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Conversaciones BDD</a:t>
            </a:r>
            <a:endParaRPr/>
          </a:p>
        </p:txBody>
      </p:sp>
      <p:sp>
        <p:nvSpPr>
          <p:cNvPr id="756" name="Google Shape;756;p91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BDD</a:t>
            </a:r>
            <a:endParaRPr/>
          </a:p>
        </p:txBody>
      </p:sp>
      <p:pic>
        <p:nvPicPr>
          <p:cNvPr descr="Diagram&#10;&#10;Description automatically generated" id="757" name="Google Shape;75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612" y="205979"/>
            <a:ext cx="6525536" cy="46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48" y="728328"/>
            <a:ext cx="5536017" cy="33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3684" y="2571750"/>
            <a:ext cx="5536017" cy="962785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764" name="Google Shape;764;p92"/>
          <p:cNvSpPr txBox="1"/>
          <p:nvPr/>
        </p:nvSpPr>
        <p:spPr>
          <a:xfrm>
            <a:off x="4164420" y="3973692"/>
            <a:ext cx="465706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WRITE AUTOMATED TESTS, WRITE EXECUTABLE SPECIFICATIONS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69" name="Google Shape;76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52" y="0"/>
            <a:ext cx="4280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770" name="Google Shape;77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1924" y="1041990"/>
            <a:ext cx="3889024" cy="332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03" y="2209580"/>
            <a:ext cx="3639409" cy="197348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Gherkin</a:t>
            </a:r>
            <a:endParaRPr/>
          </a:p>
        </p:txBody>
      </p:sp>
      <p:sp>
        <p:nvSpPr>
          <p:cNvPr id="777" name="Google Shape;777;p94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Given, When, Then</a:t>
            </a:r>
            <a:endParaRPr/>
          </a:p>
        </p:txBody>
      </p:sp>
      <p:pic>
        <p:nvPicPr>
          <p:cNvPr descr="Graphical user interface, text, application&#10;&#10;Description automatically generated" id="778" name="Google Shape;778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296" y="1048031"/>
            <a:ext cx="2708655" cy="935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779" name="Google Shape;779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270" y="1144849"/>
            <a:ext cx="3137848" cy="1766177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4"/>
          <p:cNvSpPr txBox="1"/>
          <p:nvPr/>
        </p:nvSpPr>
        <p:spPr>
          <a:xfrm>
            <a:off x="-608743" y="4864075"/>
            <a:ext cx="41458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https://cucumber.io/docs/gherkin/reference/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781" name="Google Shape;781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8896" y="0"/>
            <a:ext cx="2665104" cy="516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5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Cucumber / JBehave</a:t>
            </a:r>
            <a:endParaRPr/>
          </a:p>
        </p:txBody>
      </p:sp>
      <p:sp>
        <p:nvSpPr>
          <p:cNvPr id="787" name="Google Shape;787;p95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788" name="Google Shape;78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810" y="128959"/>
            <a:ext cx="6361411" cy="4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9"/>
          <p:cNvSpPr/>
          <p:nvPr/>
        </p:nvSpPr>
        <p:spPr>
          <a:xfrm>
            <a:off x="2352675" y="4861245"/>
            <a:ext cx="67913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David Cohn: Kubernetes, Istio, Kafka, and Camel: The glue to your agency's cloud-native strategy</a:t>
            </a:r>
            <a:endParaRPr/>
          </a:p>
        </p:txBody>
      </p:sp>
      <p:sp>
        <p:nvSpPr>
          <p:cNvPr id="138" name="Google Shape;138;p69"/>
          <p:cNvSpPr txBox="1"/>
          <p:nvPr>
            <p:ph type="title"/>
          </p:nvPr>
        </p:nvSpPr>
        <p:spPr>
          <a:xfrm>
            <a:off x="323850" y="141685"/>
            <a:ext cx="6923088" cy="361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>
                <a:solidFill>
                  <a:schemeClr val="dk1"/>
                </a:solidFill>
              </a:rPr>
              <a:t>Evolución hacia Cloud Native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69"/>
          <p:cNvSpPr txBox="1"/>
          <p:nvPr>
            <p:ph idx="1" type="body"/>
          </p:nvPr>
        </p:nvSpPr>
        <p:spPr>
          <a:xfrm>
            <a:off x="323850" y="654537"/>
            <a:ext cx="4248150" cy="415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Centralización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Metodología Waterfall</a:t>
            </a:r>
            <a:endParaRPr sz="16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Operadores Humanos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Servers Linux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CVS/subversion</a:t>
            </a:r>
            <a:endParaRPr sz="16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 sz="1600">
                <a:solidFill>
                  <a:srgbClr val="3F3F3F"/>
                </a:solidFill>
              </a:rPr>
              <a:t>JEE AppServer </a:t>
            </a:r>
            <a:r>
              <a:rPr lang="es-CO" sz="1000">
                <a:solidFill>
                  <a:srgbClr val="3F3F3F"/>
                </a:solidFill>
              </a:rPr>
              <a:t>(WebSphere, etc.)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Load Balancers, FWs</a:t>
            </a:r>
            <a:endParaRPr sz="16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Batch</a:t>
            </a:r>
            <a:endParaRPr sz="16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Soluciones Monolíticas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JMS/IBM MQ series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s-CO" sz="1600">
                <a:solidFill>
                  <a:srgbClr val="3F3F3F"/>
                </a:solidFill>
              </a:rPr>
              <a:t>ESB</a:t>
            </a:r>
            <a:endParaRPr sz="1600"/>
          </a:p>
        </p:txBody>
      </p:sp>
      <p:sp>
        <p:nvSpPr>
          <p:cNvPr id="140" name="Google Shape;140;p69"/>
          <p:cNvSpPr txBox="1"/>
          <p:nvPr/>
        </p:nvSpPr>
        <p:spPr>
          <a:xfrm>
            <a:off x="5305425" y="654537"/>
            <a:ext cx="3676650" cy="415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Altamente Distribuido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Agile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DevSecOps</a:t>
            </a:r>
            <a:endParaRPr b="0" i="0" sz="2000" u="none" cap="none" strike="noStrike">
              <a:solidFill>
                <a:srgbClr val="295E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ContainerD</a:t>
            </a:r>
            <a:endParaRPr b="0" i="0" sz="2000" u="none" cap="none" strike="noStrike">
              <a:solidFill>
                <a:srgbClr val="295E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Kubernetes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Service Mesh</a:t>
            </a:r>
            <a:endParaRPr b="0" i="0" sz="2000" u="none" cap="none" strike="noStrike">
              <a:solidFill>
                <a:srgbClr val="295E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Event Streaming</a:t>
            </a:r>
            <a:endParaRPr b="0" i="0" sz="2000" u="none" cap="none" strike="noStrike">
              <a:solidFill>
                <a:srgbClr val="295E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Microservicios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s-CO" sz="2000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RabbitMQ, </a:t>
            </a: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s-CO" sz="2000" u="none" cap="none" strike="noStrike">
                <a:solidFill>
                  <a:srgbClr val="295E70"/>
                </a:solidFill>
                <a:latin typeface="Calibri"/>
                <a:ea typeface="Calibri"/>
                <a:cs typeface="Calibri"/>
                <a:sym typeface="Calibri"/>
              </a:rPr>
              <a:t>Camel</a:t>
            </a:r>
            <a:endParaRPr/>
          </a:p>
        </p:txBody>
      </p:sp>
      <p:sp>
        <p:nvSpPr>
          <p:cNvPr id="141" name="Google Shape;141;p69"/>
          <p:cNvSpPr/>
          <p:nvPr/>
        </p:nvSpPr>
        <p:spPr>
          <a:xfrm>
            <a:off x="4517536" y="750859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69"/>
          <p:cNvSpPr/>
          <p:nvPr/>
        </p:nvSpPr>
        <p:spPr>
          <a:xfrm>
            <a:off x="4517536" y="1116598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69"/>
          <p:cNvSpPr/>
          <p:nvPr/>
        </p:nvSpPr>
        <p:spPr>
          <a:xfrm>
            <a:off x="4517536" y="1482337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69"/>
          <p:cNvSpPr/>
          <p:nvPr/>
        </p:nvSpPr>
        <p:spPr>
          <a:xfrm>
            <a:off x="4517536" y="1848076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69"/>
          <p:cNvSpPr/>
          <p:nvPr/>
        </p:nvSpPr>
        <p:spPr>
          <a:xfrm>
            <a:off x="4517536" y="2579554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p69"/>
          <p:cNvSpPr/>
          <p:nvPr/>
        </p:nvSpPr>
        <p:spPr>
          <a:xfrm>
            <a:off x="4517536" y="2945293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7" name="Google Shape;147;p69"/>
          <p:cNvSpPr/>
          <p:nvPr/>
        </p:nvSpPr>
        <p:spPr>
          <a:xfrm>
            <a:off x="4517536" y="3311032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8" name="Google Shape;148;p69"/>
          <p:cNvSpPr/>
          <p:nvPr/>
        </p:nvSpPr>
        <p:spPr>
          <a:xfrm>
            <a:off x="4517536" y="3676771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9" name="Google Shape;149;p69"/>
          <p:cNvSpPr/>
          <p:nvPr/>
        </p:nvSpPr>
        <p:spPr>
          <a:xfrm>
            <a:off x="4517536" y="2213815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0" name="Google Shape;150;p69"/>
          <p:cNvSpPr/>
          <p:nvPr/>
        </p:nvSpPr>
        <p:spPr>
          <a:xfrm>
            <a:off x="4517536" y="4042510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1" name="Google Shape;151;p69"/>
          <p:cNvSpPr/>
          <p:nvPr/>
        </p:nvSpPr>
        <p:spPr>
          <a:xfrm>
            <a:off x="4517536" y="4408250"/>
            <a:ext cx="842354" cy="1769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0B5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6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Cucumber</a:t>
            </a:r>
            <a:endParaRPr/>
          </a:p>
        </p:txBody>
      </p:sp>
      <p:sp>
        <p:nvSpPr>
          <p:cNvPr id="794" name="Google Shape;794;p96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795" name="Google Shape;79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27" y="677375"/>
            <a:ext cx="2921338" cy="16080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&#10;&#10;Description automatically generated" id="796" name="Google Shape;79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71" y="2311662"/>
            <a:ext cx="3651567" cy="10064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797" name="Google Shape;797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855" y="3416502"/>
            <a:ext cx="1800476" cy="3905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Graphical user interface, text, application, email&#10;&#10;Description automatically generated" id="798" name="Google Shape;798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4934" y="3033008"/>
            <a:ext cx="3651567" cy="195539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799" name="Google Shape;799;p96"/>
          <p:cNvGrpSpPr/>
          <p:nvPr/>
        </p:nvGrpSpPr>
        <p:grpSpPr>
          <a:xfrm>
            <a:off x="4256008" y="155101"/>
            <a:ext cx="4620270" cy="1804749"/>
            <a:chOff x="4256008" y="155101"/>
            <a:chExt cx="4620270" cy="1804749"/>
          </a:xfrm>
        </p:grpSpPr>
        <p:pic>
          <p:nvPicPr>
            <p:cNvPr descr="Text, letter&#10;&#10;Description automatically generated" id="800" name="Google Shape;800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56008" y="155101"/>
              <a:ext cx="3553321" cy="1619476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id="801" name="Google Shape;801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56008" y="1750271"/>
              <a:ext cx="4620270" cy="209579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pic>
        <p:nvPicPr>
          <p:cNvPr descr="Graphical user interface, text, application, email&#10;&#10;Description automatically generated" id="802" name="Google Shape;802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52313" y="1959850"/>
            <a:ext cx="3528376" cy="3183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807" name="Google Shape;80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319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808" name="Google Shape;80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33" y="1019707"/>
            <a:ext cx="2553104" cy="534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809" name="Google Shape;809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9706" y="1199955"/>
            <a:ext cx="5598069" cy="262119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Pruebas Automatizadas</a:t>
            </a:r>
            <a:endParaRPr/>
          </a:p>
        </p:txBody>
      </p:sp>
      <p:sp>
        <p:nvSpPr>
          <p:cNvPr id="815" name="Google Shape;815;p98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Serenity BDD</a:t>
            </a:r>
            <a:endParaRPr/>
          </a:p>
        </p:txBody>
      </p:sp>
      <p:sp>
        <p:nvSpPr>
          <p:cNvPr id="821" name="Google Shape;821;p99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ycle" id="822" name="Google Shape;82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525" y="1184131"/>
            <a:ext cx="53149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827" name="Google Shape;82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53" y="691440"/>
            <a:ext cx="3957549" cy="416956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28" name="Google Shape;828;p100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Serenity</a:t>
            </a:r>
            <a:endParaRPr/>
          </a:p>
        </p:txBody>
      </p:sp>
      <p:pic>
        <p:nvPicPr>
          <p:cNvPr descr="Graphical user interface, application&#10;&#10;Description automatically generated" id="829" name="Google Shape;82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836" y="992391"/>
            <a:ext cx="4101248" cy="356765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834" name="Google Shape;83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132" y="1438242"/>
            <a:ext cx="4740991" cy="25719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35" name="Google Shape;835;p101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Web Testing </a:t>
            </a:r>
            <a:endParaRPr/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Ejemplo, simple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play" id="841" name="Google Shape;84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806" y="862812"/>
            <a:ext cx="3413121" cy="17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842" name="Google Shape;84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311" y="862812"/>
            <a:ext cx="391682" cy="49276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2"/>
          <p:cNvSpPr txBox="1"/>
          <p:nvPr/>
        </p:nvSpPr>
        <p:spPr>
          <a:xfrm>
            <a:off x="519374" y="1265811"/>
            <a:ext cx="6030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pic>
        <p:nvPicPr>
          <p:cNvPr id="844" name="Google Shape;844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4023" y="943418"/>
            <a:ext cx="391682" cy="391682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2"/>
          <p:cNvSpPr txBox="1"/>
          <p:nvPr/>
        </p:nvSpPr>
        <p:spPr>
          <a:xfrm>
            <a:off x="1552655" y="1265811"/>
            <a:ext cx="9316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Habilidad</a:t>
            </a:r>
            <a:endParaRPr/>
          </a:p>
        </p:txBody>
      </p:sp>
      <p:sp>
        <p:nvSpPr>
          <p:cNvPr id="846" name="Google Shape;846;p102"/>
          <p:cNvSpPr txBox="1"/>
          <p:nvPr/>
        </p:nvSpPr>
        <p:spPr>
          <a:xfrm>
            <a:off x="2648311" y="1265811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Interacción</a:t>
            </a:r>
            <a:endParaRPr/>
          </a:p>
        </p:txBody>
      </p:sp>
      <p:pic>
        <p:nvPicPr>
          <p:cNvPr id="847" name="Google Shape;847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5547" y="943418"/>
            <a:ext cx="391682" cy="34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848" name="Google Shape;848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8704" y="958502"/>
            <a:ext cx="392563" cy="36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2"/>
          <p:cNvSpPr txBox="1"/>
          <p:nvPr/>
        </p:nvSpPr>
        <p:spPr>
          <a:xfrm>
            <a:off x="3838344" y="1268214"/>
            <a:ext cx="5533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/>
          </a:p>
        </p:txBody>
      </p:sp>
      <p:pic>
        <p:nvPicPr>
          <p:cNvPr descr="A picture containing shape&#10;&#10;Description automatically generated" id="850" name="Google Shape;850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6682" y="943418"/>
            <a:ext cx="418017" cy="2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2"/>
          <p:cNvSpPr txBox="1"/>
          <p:nvPr/>
        </p:nvSpPr>
        <p:spPr>
          <a:xfrm>
            <a:off x="4426206" y="1142427"/>
            <a:ext cx="7024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2"/>
          <p:cNvSpPr/>
          <p:nvPr/>
        </p:nvSpPr>
        <p:spPr>
          <a:xfrm>
            <a:off x="1263586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02"/>
          <p:cNvSpPr/>
          <p:nvPr/>
        </p:nvSpPr>
        <p:spPr>
          <a:xfrm>
            <a:off x="2450546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02"/>
          <p:cNvSpPr/>
          <p:nvPr/>
        </p:nvSpPr>
        <p:spPr>
          <a:xfrm>
            <a:off x="3518462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02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Screenplay</a:t>
            </a:r>
            <a:endParaRPr/>
          </a:p>
        </p:txBody>
      </p:sp>
      <p:sp>
        <p:nvSpPr>
          <p:cNvPr id="856" name="Google Shape;856;p102"/>
          <p:cNvSpPr txBox="1"/>
          <p:nvPr>
            <p:ph idx="1" type="body"/>
          </p:nvPr>
        </p:nvSpPr>
        <p:spPr>
          <a:xfrm>
            <a:off x="217950" y="1558093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 sz="1600"/>
              <a:t>Actores usan habilidades para ejecutar interaciones</a:t>
            </a:r>
            <a:endParaRPr sz="1600"/>
          </a:p>
        </p:txBody>
      </p:sp>
      <p:pic>
        <p:nvPicPr>
          <p:cNvPr id="857" name="Google Shape;857;p1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7129" y="2856289"/>
            <a:ext cx="5860588" cy="18330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3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Patrón Screenplay y pruebas con Serenity</a:t>
            </a:r>
            <a:endParaRPr/>
          </a:p>
        </p:txBody>
      </p:sp>
      <p:sp>
        <p:nvSpPr>
          <p:cNvPr id="863" name="Google Shape;863;p103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The Screenplay Pattern is a </a:t>
            </a:r>
            <a:r>
              <a:rPr b="0" i="0" lang="es-CO" sz="1800" u="sng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user-centred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approach to writing high-quality automated acceptance tests. It steers you towards an effective use of layers of abstraction, helps your tests capture the business vernacular, and encourages good testing and software engineering habits.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Instead of focusing on low-level, interface-centric interactions, you describe your test scenarios in a similar way you'd describe them to a human being - an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in Screenplay-speak. You write simple, readable and highly-reusable code that instructs the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actors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what activities to perform and what things to check. The domain-specific test language you create is used to express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screenplays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- the activities for the actors to perform in a given test scenario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creenplay Pattern" id="868" name="Google Shape;86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24" y="1540962"/>
            <a:ext cx="4635697" cy="239108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Elementos de Screenplay</a:t>
            </a:r>
            <a:endParaRPr/>
          </a:p>
        </p:txBody>
      </p:sp>
      <p:sp>
        <p:nvSpPr>
          <p:cNvPr id="870" name="Google Shape;870;p104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871" name="Google Shape;87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902" y="1334735"/>
            <a:ext cx="3767046" cy="280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54"/>
          <p:cNvGrpSpPr/>
          <p:nvPr/>
        </p:nvGrpSpPr>
        <p:grpSpPr>
          <a:xfrm>
            <a:off x="2820003" y="2060852"/>
            <a:ext cx="4322016" cy="2246769"/>
            <a:chOff x="1893624" y="1427067"/>
            <a:chExt cx="4322016" cy="2246769"/>
          </a:xfrm>
        </p:grpSpPr>
        <p:sp>
          <p:nvSpPr>
            <p:cNvPr id="878" name="Google Shape;878;p54"/>
            <p:cNvSpPr/>
            <p:nvPr/>
          </p:nvSpPr>
          <p:spPr>
            <a:xfrm>
              <a:off x="1893624" y="1427067"/>
              <a:ext cx="4322016" cy="22467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0"/>
                <a:buFont typeface="Arial"/>
                <a:buNone/>
              </a:pPr>
              <a:r>
                <a:rPr b="1" i="0" lang="es-CO" sz="14000" u="none" cap="none" strike="noStrike">
                  <a:solidFill>
                    <a:srgbClr val="243C75"/>
                  </a:solidFill>
                  <a:latin typeface="Gill Sans"/>
                  <a:ea typeface="Gill Sans"/>
                  <a:cs typeface="Gill Sans"/>
                  <a:sym typeface="Gill Sans"/>
                </a:rPr>
                <a:t>AP</a:t>
              </a:r>
              <a:r>
                <a:rPr b="1" i="0" lang="es-CO" sz="14000" u="none" cap="none" strike="noStrike">
                  <a:solidFill>
                    <a:srgbClr val="468AB8"/>
                  </a:solidFill>
                  <a:latin typeface="Gill Sans"/>
                  <a:ea typeface="Gill Sans"/>
                  <a:cs typeface="Gill Sans"/>
                  <a:sym typeface="Gill Sans"/>
                </a:rPr>
                <a:t>I</a:t>
              </a:r>
              <a:endParaRPr b="1" i="0" sz="1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SOA-Experts" id="879" name="Google Shape;879;p54"/>
            <p:cNvPicPr preferRelativeResize="0"/>
            <p:nvPr/>
          </p:nvPicPr>
          <p:blipFill rotWithShape="1">
            <a:blip r:embed="rId3">
              <a:alphaModFix/>
            </a:blip>
            <a:srcRect b="4222" l="90308" r="250" t="2989"/>
            <a:stretch/>
          </p:blipFill>
          <p:spPr>
            <a:xfrm>
              <a:off x="4926806" y="2000250"/>
              <a:ext cx="283431" cy="1157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54"/>
          <p:cNvSpPr/>
          <p:nvPr/>
        </p:nvSpPr>
        <p:spPr>
          <a:xfrm>
            <a:off x="290946" y="586656"/>
            <a:ext cx="6851073" cy="216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4"/>
          <p:cNvSpPr/>
          <p:nvPr/>
        </p:nvSpPr>
        <p:spPr>
          <a:xfrm>
            <a:off x="6361112" y="2185363"/>
            <a:ext cx="18902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Argentina S.A.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Luis María Campos 134 10°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Tel.: (54-11) 5258 2374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Cel:(54 9 11) 3236 9775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Buenos Aires, Argentina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6361113" y="3082648"/>
            <a:ext cx="1890261" cy="861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 S.A.S.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Calle 100 No 17A - 36 Of. 601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(57-1) 621 9348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 315 343 3919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Bogotá, Colombia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113" y="1674945"/>
            <a:ext cx="1806142" cy="53098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4"/>
          <p:cNvSpPr/>
          <p:nvPr/>
        </p:nvSpPr>
        <p:spPr>
          <a:xfrm>
            <a:off x="6361113" y="4017830"/>
            <a:ext cx="1947969" cy="861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Chile S.A.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Francisco Antonio Encina 1781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(56-2) 28171983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Cel:(56-9) 6288 5114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Santiago, Chile</a:t>
            </a:r>
            <a:endParaRPr b="0" i="0" sz="1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0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Estructura General cloud computing</a:t>
            </a:r>
            <a:endParaRPr/>
          </a:p>
        </p:txBody>
      </p:sp>
      <p:sp>
        <p:nvSpPr>
          <p:cNvPr id="157" name="Google Shape;157;p70"/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0"/>
          <p:cNvSpPr txBox="1"/>
          <p:nvPr/>
        </p:nvSpPr>
        <p:spPr>
          <a:xfrm>
            <a:off x="777030" y="1279049"/>
            <a:ext cx="7216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FrontEnd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70"/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0"/>
          <p:cNvSpPr txBox="1"/>
          <p:nvPr/>
        </p:nvSpPr>
        <p:spPr>
          <a:xfrm>
            <a:off x="1995149" y="1292787"/>
            <a:ext cx="92685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API gateway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61" name="Google Shape;161;p70"/>
          <p:cNvGrpSpPr/>
          <p:nvPr/>
        </p:nvGrpSpPr>
        <p:grpSpPr>
          <a:xfrm>
            <a:off x="4272600" y="1139326"/>
            <a:ext cx="598800" cy="667626"/>
            <a:chOff x="3986410" y="3510002"/>
            <a:chExt cx="598800" cy="667626"/>
          </a:xfrm>
        </p:grpSpPr>
        <p:sp>
          <p:nvSpPr>
            <p:cNvPr id="162" name="Google Shape;162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70"/>
          <p:cNvGrpSpPr/>
          <p:nvPr/>
        </p:nvGrpSpPr>
        <p:grpSpPr>
          <a:xfrm>
            <a:off x="4272600" y="2030746"/>
            <a:ext cx="598800" cy="667626"/>
            <a:chOff x="3986410" y="3510002"/>
            <a:chExt cx="598800" cy="667626"/>
          </a:xfrm>
        </p:grpSpPr>
        <p:sp>
          <p:nvSpPr>
            <p:cNvPr id="165" name="Google Shape;165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70"/>
          <p:cNvGrpSpPr/>
          <p:nvPr/>
        </p:nvGrpSpPr>
        <p:grpSpPr>
          <a:xfrm>
            <a:off x="4272600" y="2938271"/>
            <a:ext cx="598800" cy="667626"/>
            <a:chOff x="3986410" y="3510002"/>
            <a:chExt cx="598800" cy="667626"/>
          </a:xfrm>
        </p:grpSpPr>
        <p:sp>
          <p:nvSpPr>
            <p:cNvPr id="168" name="Google Shape;168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70"/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171" name="Google Shape;171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2" name="Google Shape;172;p70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173" name="Google Shape;173;p70"/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174" name="Google Shape;174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5" name="Google Shape;175;p70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176" name="Google Shape;176;p70"/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177" name="Google Shape;177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8" name="Google Shape;178;p70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sp>
        <p:nvSpPr>
          <p:cNvPr id="179" name="Google Shape;179;p70"/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0"/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Servicios on-premises</a:t>
            </a:r>
            <a:endParaRPr/>
          </a:p>
        </p:txBody>
      </p:sp>
      <p:sp>
        <p:nvSpPr>
          <p:cNvPr id="181" name="Google Shape;181;p70"/>
          <p:cNvSpPr/>
          <p:nvPr/>
        </p:nvSpPr>
        <p:spPr>
          <a:xfrm>
            <a:off x="6019057" y="2549860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70"/>
          <p:cNvGrpSpPr/>
          <p:nvPr/>
        </p:nvGrpSpPr>
        <p:grpSpPr>
          <a:xfrm>
            <a:off x="5858880" y="2191159"/>
            <a:ext cx="833557" cy="764266"/>
            <a:chOff x="3986410" y="3510002"/>
            <a:chExt cx="598800" cy="667626"/>
          </a:xfrm>
        </p:grpSpPr>
        <p:sp>
          <p:nvSpPr>
            <p:cNvPr id="183" name="Google Shape;183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70"/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grpSp>
        <p:nvGrpSpPr>
          <p:cNvPr id="186" name="Google Shape;186;p70"/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6"/>
          </a:xfrm>
        </p:grpSpPr>
        <p:sp>
          <p:nvSpPr>
            <p:cNvPr id="187" name="Google Shape;187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70"/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190" name="Google Shape;190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91" name="Google Shape;191;p70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92" name="Google Shape;192;p70"/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193" name="Google Shape;193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94" name="Google Shape;194;p70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95" name="Google Shape;195;p70"/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196" name="Google Shape;196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97" name="Google Shape;197;p70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198" name="Google Shape;198;p70"/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199" name="Google Shape;199;p70"/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00" name="Google Shape;200;p70"/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API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Gateway </a:t>
              </a:r>
              <a:endParaRPr/>
            </a:p>
          </p:txBody>
        </p:sp>
      </p:grpSp>
      <p:sp>
        <p:nvSpPr>
          <p:cNvPr id="201" name="Google Shape;201;p70"/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</a:t>
            </a:r>
            <a:endParaRPr b="0" i="0" sz="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2" name="Google Shape;202;p70"/>
          <p:cNvSpPr/>
          <p:nvPr/>
        </p:nvSpPr>
        <p:spPr>
          <a:xfrm>
            <a:off x="7730719" y="2217211"/>
            <a:ext cx="810769" cy="471751"/>
          </a:xfrm>
          <a:prstGeom prst="can">
            <a:avLst>
              <a:gd fmla="val 25000" name="adj"/>
            </a:avLst>
          </a:prstGeom>
          <a:solidFill>
            <a:srgbClr val="92D050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Repositorios on-premises</a:t>
            </a:r>
            <a:endParaRPr b="0" i="0" sz="2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03" name="Google Shape;203;p70"/>
          <p:cNvGrpSpPr/>
          <p:nvPr/>
        </p:nvGrpSpPr>
        <p:grpSpPr>
          <a:xfrm>
            <a:off x="7263116" y="2419229"/>
            <a:ext cx="401735" cy="215444"/>
            <a:chOff x="7260991" y="2347333"/>
            <a:chExt cx="401735" cy="215444"/>
          </a:xfrm>
        </p:grpSpPr>
        <p:sp>
          <p:nvSpPr>
            <p:cNvPr id="204" name="Google Shape;204;p70"/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05" name="Google Shape;205;p70"/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206" name="Google Shape;206;p70"/>
          <p:cNvGrpSpPr/>
          <p:nvPr/>
        </p:nvGrpSpPr>
        <p:grpSpPr>
          <a:xfrm>
            <a:off x="7263116" y="2870427"/>
            <a:ext cx="388245" cy="215444"/>
            <a:chOff x="7262595" y="2779628"/>
            <a:chExt cx="388245" cy="215444"/>
          </a:xfrm>
        </p:grpSpPr>
        <p:sp>
          <p:nvSpPr>
            <p:cNvPr id="207" name="Google Shape;207;p70"/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rgbClr val="E1D4A1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08" name="Google Shape;208;p70"/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209" name="Google Shape;209;p70"/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210" name="Google Shape;210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11" name="Google Shape;211;p70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12" name="Google Shape;212;p70"/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213" name="Google Shape;213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14" name="Google Shape;214;p70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15" name="Google Shape;215;p70"/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216" name="Google Shape;216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17" name="Google Shape;217;p70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218" name="Google Shape;2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877" y="3800959"/>
            <a:ext cx="193960" cy="1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0"/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Monitoreo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20" name="Google Shape;22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2045" y="1637798"/>
            <a:ext cx="227996" cy="2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0"/>
          <p:cNvSpPr/>
          <p:nvPr/>
        </p:nvSpPr>
        <p:spPr>
          <a:xfrm rot="-5400000">
            <a:off x="6404253" y="3708826"/>
            <a:ext cx="139813" cy="154555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0"/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Manejados por Cloud Provider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3" name="Google Shape;223;p70"/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OIDC</a:t>
            </a:r>
            <a:endParaRPr/>
          </a:p>
        </p:txBody>
      </p:sp>
      <p:grpSp>
        <p:nvGrpSpPr>
          <p:cNvPr id="224" name="Google Shape;224;p70"/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225" name="Google Shape;225;p70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26" name="Google Shape;226;p70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pic>
        <p:nvPicPr>
          <p:cNvPr id="227" name="Google Shape;22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57" y="4429393"/>
            <a:ext cx="1095528" cy="476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70"/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229" name="Google Shape;229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30" name="Google Shape;230;p70"/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Código</a:t>
              </a:r>
              <a:endParaRPr/>
            </a:p>
          </p:txBody>
        </p:sp>
      </p:grpSp>
      <p:grpSp>
        <p:nvGrpSpPr>
          <p:cNvPr id="231" name="Google Shape;231;p70"/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232" name="Google Shape;232;p70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33" name="Google Shape;233;p70"/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Estado</a:t>
              </a:r>
              <a:endParaRPr/>
            </a:p>
          </p:txBody>
        </p:sp>
      </p:grpSp>
      <p:grpSp>
        <p:nvGrpSpPr>
          <p:cNvPr id="234" name="Google Shape;234;p70"/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235" name="Google Shape;235;p70"/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36" name="Google Shape;236;p70"/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Controlador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Ingreso</a:t>
              </a:r>
              <a:endParaRPr/>
            </a:p>
          </p:txBody>
        </p:sp>
      </p:grpSp>
      <p:cxnSp>
        <p:nvCxnSpPr>
          <p:cNvPr id="237" name="Google Shape;237;p70"/>
          <p:cNvCxnSpPr>
            <a:stCxn id="226" idx="1"/>
          </p:cNvCxnSpPr>
          <p:nvPr/>
        </p:nvCxnSpPr>
        <p:spPr>
          <a:xfrm flipH="1">
            <a:off x="1135746" y="2329964"/>
            <a:ext cx="1009500" cy="1230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9525">
            <a:solidFill>
              <a:srgbClr val="7F98D7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38" name="Google Shape;238;p70"/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TLS1.3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HTTP/2</a:t>
            </a:r>
            <a:endParaRPr/>
          </a:p>
        </p:txBody>
      </p:sp>
      <p:cxnSp>
        <p:nvCxnSpPr>
          <p:cNvPr id="239" name="Google Shape;239;p70"/>
          <p:cNvCxnSpPr>
            <a:endCxn id="240" idx="0"/>
          </p:cNvCxnSpPr>
          <p:nvPr/>
        </p:nvCxnSpPr>
        <p:spPr>
          <a:xfrm flipH="1">
            <a:off x="2332194" y="2928837"/>
            <a:ext cx="326400" cy="6435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1" name="Google Shape;241;p70"/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OIDC</a:t>
            </a:r>
            <a:endParaRPr/>
          </a:p>
        </p:txBody>
      </p:sp>
      <p:cxnSp>
        <p:nvCxnSpPr>
          <p:cNvPr id="242" name="Google Shape;242;p70"/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0" name="Google Shape;240;p70"/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Identity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</p:txBody>
      </p:sp>
      <p:sp>
        <p:nvSpPr>
          <p:cNvPr id="243" name="Google Shape;243;p70"/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on-premises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44" name="Google Shape;244;p70"/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6"/>
          </a:xfrm>
        </p:grpSpPr>
        <p:sp>
          <p:nvSpPr>
            <p:cNvPr id="245" name="Google Shape;245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clipart&#10;&#10;Description automatically generated" id="247" name="Google Shape;247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046" y="2290178"/>
            <a:ext cx="1029433" cy="4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0"/>
          <p:cNvSpPr/>
          <p:nvPr/>
        </p:nvSpPr>
        <p:spPr>
          <a:xfrm>
            <a:off x="6006708" y="1732483"/>
            <a:ext cx="278887" cy="250173"/>
          </a:xfrm>
          <a:prstGeom prst="can">
            <a:avLst>
              <a:gd fmla="val 25000" name="adj"/>
            </a:avLst>
          </a:prstGeom>
          <a:solidFill>
            <a:srgbClr val="FF99CC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50" name="Google Shape;250;p70"/>
          <p:cNvGrpSpPr/>
          <p:nvPr/>
        </p:nvGrpSpPr>
        <p:grpSpPr>
          <a:xfrm>
            <a:off x="5846531" y="1373782"/>
            <a:ext cx="833557" cy="764266"/>
            <a:chOff x="3986410" y="3510002"/>
            <a:chExt cx="598800" cy="667626"/>
          </a:xfrm>
        </p:grpSpPr>
        <p:sp>
          <p:nvSpPr>
            <p:cNvPr id="251" name="Google Shape;251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70"/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Cola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Eventos</a:t>
            </a:r>
            <a:endParaRPr/>
          </a:p>
        </p:txBody>
      </p:sp>
      <p:cxnSp>
        <p:nvCxnSpPr>
          <p:cNvPr id="254" name="Google Shape;254;p70"/>
          <p:cNvCxnSpPr>
            <a:stCxn id="217" idx="3"/>
            <a:endCxn id="249" idx="2"/>
          </p:cNvCxnSpPr>
          <p:nvPr/>
        </p:nvCxnSpPr>
        <p:spPr>
          <a:xfrm>
            <a:off x="5240694" y="1662052"/>
            <a:ext cx="765900" cy="1956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55" name="Google Shape;255;p70"/>
          <p:cNvCxnSpPr>
            <a:stCxn id="211" idx="3"/>
            <a:endCxn id="249" idx="2"/>
          </p:cNvCxnSpPr>
          <p:nvPr/>
        </p:nvCxnSpPr>
        <p:spPr>
          <a:xfrm flipH="1" rot="10800000">
            <a:off x="5250067" y="1857522"/>
            <a:ext cx="756600" cy="685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70"/>
          <p:cNvCxnSpPr>
            <a:stCxn id="214" idx="3"/>
            <a:endCxn id="249" idx="2"/>
          </p:cNvCxnSpPr>
          <p:nvPr/>
        </p:nvCxnSpPr>
        <p:spPr>
          <a:xfrm flipH="1" rot="10800000">
            <a:off x="5240694" y="1857605"/>
            <a:ext cx="765900" cy="1468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257" name="Google Shape;257;p70"/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258" name="Google Shape;258;p70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9" name="Google Shape;259;p70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cxnSp>
        <p:nvCxnSpPr>
          <p:cNvPr id="260" name="Google Shape;260;p70"/>
          <p:cNvCxnSpPr>
            <a:stCxn id="199" idx="3"/>
            <a:endCxn id="258" idx="1"/>
          </p:cNvCxnSpPr>
          <p:nvPr/>
        </p:nvCxnSpPr>
        <p:spPr>
          <a:xfrm>
            <a:off x="2960102" y="2292736"/>
            <a:ext cx="278700" cy="9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1" name="Google Shape;261;p70"/>
          <p:cNvCxnSpPr>
            <a:endCxn id="171" idx="1"/>
          </p:cNvCxnSpPr>
          <p:nvPr/>
        </p:nvCxnSpPr>
        <p:spPr>
          <a:xfrm flipH="1" rot="10800000">
            <a:off x="3681160" y="1473139"/>
            <a:ext cx="257700" cy="90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2" name="Google Shape;262;p70"/>
          <p:cNvCxnSpPr>
            <a:endCxn id="174" idx="1"/>
          </p:cNvCxnSpPr>
          <p:nvPr/>
        </p:nvCxnSpPr>
        <p:spPr>
          <a:xfrm flipH="1" rot="10800000">
            <a:off x="3701860" y="2385698"/>
            <a:ext cx="237000" cy="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3" name="Google Shape;263;p70"/>
          <p:cNvCxnSpPr>
            <a:endCxn id="177" idx="1"/>
          </p:cNvCxnSpPr>
          <p:nvPr/>
        </p:nvCxnSpPr>
        <p:spPr>
          <a:xfrm>
            <a:off x="3686560" y="2433357"/>
            <a:ext cx="252300" cy="86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p70"/>
          <p:cNvCxnSpPr/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p70"/>
          <p:cNvCxnSpPr/>
          <p:nvPr/>
        </p:nvCxnSpPr>
        <p:spPr>
          <a:xfrm flipH="1" rot="10800000">
            <a:off x="4730487" y="2717576"/>
            <a:ext cx="1224071" cy="532947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" name="Google Shape;266;p70"/>
          <p:cNvCxnSpPr/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p70"/>
          <p:cNvSpPr/>
          <p:nvPr/>
        </p:nvSpPr>
        <p:spPr>
          <a:xfrm>
            <a:off x="4845050" y="3473449"/>
            <a:ext cx="1059052" cy="68993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0"/>
          <p:cNvSpPr/>
          <p:nvPr/>
        </p:nvSpPr>
        <p:spPr>
          <a:xfrm>
            <a:off x="4767948" y="2603463"/>
            <a:ext cx="1118532" cy="1479252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0"/>
          <p:cNvSpPr/>
          <p:nvPr/>
        </p:nvSpPr>
        <p:spPr>
          <a:xfrm>
            <a:off x="4761507" y="1695806"/>
            <a:ext cx="1136154" cy="229911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0"/>
          <p:cNvSpPr/>
          <p:nvPr/>
        </p:nvSpPr>
        <p:spPr>
          <a:xfrm>
            <a:off x="6024288" y="3336849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70"/>
          <p:cNvGrpSpPr/>
          <p:nvPr/>
        </p:nvGrpSpPr>
        <p:grpSpPr>
          <a:xfrm>
            <a:off x="5864112" y="2978149"/>
            <a:ext cx="812648" cy="760433"/>
            <a:chOff x="3986410" y="3510002"/>
            <a:chExt cx="598800" cy="667626"/>
          </a:xfrm>
        </p:grpSpPr>
        <p:sp>
          <p:nvSpPr>
            <p:cNvPr id="272" name="Google Shape;272;p70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0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70"/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sp>
        <p:nvSpPr>
          <p:cNvPr id="275" name="Google Shape;275;p70"/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Aplicación Cloud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Ambiente Cloud Computing</a:t>
            </a:r>
            <a:endParaRPr/>
          </a:p>
        </p:txBody>
      </p:sp>
      <p:sp>
        <p:nvSpPr>
          <p:cNvPr id="281" name="Google Shape;281;p71"/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1"/>
          <p:cNvSpPr txBox="1"/>
          <p:nvPr/>
        </p:nvSpPr>
        <p:spPr>
          <a:xfrm>
            <a:off x="751367" y="1143821"/>
            <a:ext cx="7216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FrontEnd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3" name="Google Shape;283;p71"/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1"/>
          <p:cNvSpPr txBox="1"/>
          <p:nvPr/>
        </p:nvSpPr>
        <p:spPr>
          <a:xfrm>
            <a:off x="2256258" y="1287019"/>
            <a:ext cx="92685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API gateway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85" name="Google Shape;285;p71"/>
          <p:cNvGrpSpPr/>
          <p:nvPr/>
        </p:nvGrpSpPr>
        <p:grpSpPr>
          <a:xfrm>
            <a:off x="4272600" y="1139326"/>
            <a:ext cx="598800" cy="667626"/>
            <a:chOff x="3986410" y="3510002"/>
            <a:chExt cx="598800" cy="667626"/>
          </a:xfrm>
        </p:grpSpPr>
        <p:sp>
          <p:nvSpPr>
            <p:cNvPr id="286" name="Google Shape;286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71"/>
          <p:cNvGrpSpPr/>
          <p:nvPr/>
        </p:nvGrpSpPr>
        <p:grpSpPr>
          <a:xfrm>
            <a:off x="4272600" y="2030746"/>
            <a:ext cx="598800" cy="667626"/>
            <a:chOff x="3986410" y="3510002"/>
            <a:chExt cx="598800" cy="667626"/>
          </a:xfrm>
        </p:grpSpPr>
        <p:sp>
          <p:nvSpPr>
            <p:cNvPr id="289" name="Google Shape;289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71"/>
          <p:cNvGrpSpPr/>
          <p:nvPr/>
        </p:nvGrpSpPr>
        <p:grpSpPr>
          <a:xfrm>
            <a:off x="4272600" y="2938271"/>
            <a:ext cx="598800" cy="667626"/>
            <a:chOff x="3986410" y="3510002"/>
            <a:chExt cx="598800" cy="667626"/>
          </a:xfrm>
        </p:grpSpPr>
        <p:sp>
          <p:nvSpPr>
            <p:cNvPr id="292" name="Google Shape;292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71"/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295" name="Google Shape;295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96" name="Google Shape;296;p71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297" name="Google Shape;297;p71"/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298" name="Google Shape;298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99" name="Google Shape;299;p71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300" name="Google Shape;300;p71"/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301" name="Google Shape;301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02" name="Google Shape;302;p71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sp>
        <p:nvSpPr>
          <p:cNvPr id="303" name="Google Shape;303;p71"/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1"/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Servicios on-premises</a:t>
            </a:r>
            <a:endParaRPr/>
          </a:p>
        </p:txBody>
      </p:sp>
      <p:sp>
        <p:nvSpPr>
          <p:cNvPr id="305" name="Google Shape;305;p71"/>
          <p:cNvSpPr/>
          <p:nvPr/>
        </p:nvSpPr>
        <p:spPr>
          <a:xfrm>
            <a:off x="6019057" y="2549860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71"/>
          <p:cNvGrpSpPr/>
          <p:nvPr/>
        </p:nvGrpSpPr>
        <p:grpSpPr>
          <a:xfrm>
            <a:off x="5858880" y="2191159"/>
            <a:ext cx="833557" cy="764266"/>
            <a:chOff x="3986410" y="3510002"/>
            <a:chExt cx="598800" cy="667626"/>
          </a:xfrm>
        </p:grpSpPr>
        <p:sp>
          <p:nvSpPr>
            <p:cNvPr id="307" name="Google Shape;307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71"/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grpSp>
        <p:nvGrpSpPr>
          <p:cNvPr id="310" name="Google Shape;310;p71"/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6"/>
          </a:xfrm>
        </p:grpSpPr>
        <p:sp>
          <p:nvSpPr>
            <p:cNvPr id="311" name="Google Shape;311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71"/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314" name="Google Shape;314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15" name="Google Shape;315;p71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16" name="Google Shape;316;p71"/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317" name="Google Shape;317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18" name="Google Shape;318;p71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19" name="Google Shape;319;p71"/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320" name="Google Shape;320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21" name="Google Shape;321;p71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22" name="Google Shape;322;p71"/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323" name="Google Shape;323;p71"/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24" name="Google Shape;324;p71"/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API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Gateway </a:t>
              </a:r>
              <a:endParaRPr/>
            </a:p>
          </p:txBody>
        </p:sp>
      </p:grpSp>
      <p:sp>
        <p:nvSpPr>
          <p:cNvPr id="325" name="Google Shape;325;p71"/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</a:t>
            </a:r>
            <a:endParaRPr b="0" i="0" sz="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6" name="Google Shape;326;p71"/>
          <p:cNvSpPr/>
          <p:nvPr/>
        </p:nvSpPr>
        <p:spPr>
          <a:xfrm>
            <a:off x="7730719" y="2217211"/>
            <a:ext cx="810769" cy="471751"/>
          </a:xfrm>
          <a:prstGeom prst="can">
            <a:avLst>
              <a:gd fmla="val 25000" name="adj"/>
            </a:avLst>
          </a:prstGeom>
          <a:solidFill>
            <a:srgbClr val="92D050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Repositorios on-premises</a:t>
            </a:r>
            <a:endParaRPr b="0" i="0" sz="2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327" name="Google Shape;327;p71"/>
          <p:cNvGrpSpPr/>
          <p:nvPr/>
        </p:nvGrpSpPr>
        <p:grpSpPr>
          <a:xfrm>
            <a:off x="7263116" y="2419229"/>
            <a:ext cx="401735" cy="215444"/>
            <a:chOff x="7260991" y="2347333"/>
            <a:chExt cx="401735" cy="215444"/>
          </a:xfrm>
        </p:grpSpPr>
        <p:sp>
          <p:nvSpPr>
            <p:cNvPr id="328" name="Google Shape;328;p71"/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29" name="Google Shape;329;p71"/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330" name="Google Shape;330;p71"/>
          <p:cNvGrpSpPr/>
          <p:nvPr/>
        </p:nvGrpSpPr>
        <p:grpSpPr>
          <a:xfrm>
            <a:off x="7283437" y="3091220"/>
            <a:ext cx="388245" cy="215444"/>
            <a:chOff x="7262595" y="2779628"/>
            <a:chExt cx="388245" cy="215444"/>
          </a:xfrm>
        </p:grpSpPr>
        <p:sp>
          <p:nvSpPr>
            <p:cNvPr id="331" name="Google Shape;331;p71"/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rgbClr val="E1D4A1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32" name="Google Shape;332;p71"/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333" name="Google Shape;333;p71"/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334" name="Google Shape;334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36" name="Google Shape;336;p71"/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337" name="Google Shape;337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339" name="Google Shape;339;p71"/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340" name="Google Shape;340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342" name="Google Shape;34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877" y="3800959"/>
            <a:ext cx="193960" cy="1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1"/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Monitoreo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44" name="Google Shape;34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2045" y="1637798"/>
            <a:ext cx="227996" cy="2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1"/>
          <p:cNvSpPr/>
          <p:nvPr/>
        </p:nvSpPr>
        <p:spPr>
          <a:xfrm rot="-5400000">
            <a:off x="6404253" y="3708826"/>
            <a:ext cx="139813" cy="154555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1"/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Manejados por Cloud Provider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7" name="Google Shape;347;p71"/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OIDC</a:t>
            </a:r>
            <a:endParaRPr/>
          </a:p>
        </p:txBody>
      </p:sp>
      <p:grpSp>
        <p:nvGrpSpPr>
          <p:cNvPr id="348" name="Google Shape;348;p71"/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349" name="Google Shape;349;p71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0" name="Google Shape;350;p71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pic>
        <p:nvPicPr>
          <p:cNvPr id="351" name="Google Shape;351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57" y="4429393"/>
            <a:ext cx="1095528" cy="476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71"/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353" name="Google Shape;353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4" name="Google Shape;354;p71"/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Código</a:t>
              </a:r>
              <a:endParaRPr/>
            </a:p>
          </p:txBody>
        </p:sp>
      </p:grpSp>
      <p:grpSp>
        <p:nvGrpSpPr>
          <p:cNvPr id="355" name="Google Shape;355;p71"/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356" name="Google Shape;356;p71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7" name="Google Shape;357;p71"/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Estado</a:t>
              </a:r>
              <a:endParaRPr/>
            </a:p>
          </p:txBody>
        </p:sp>
      </p:grpSp>
      <p:grpSp>
        <p:nvGrpSpPr>
          <p:cNvPr id="358" name="Google Shape;358;p71"/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359" name="Google Shape;359;p71"/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0" name="Google Shape;360;p71"/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Controlador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Ingreso</a:t>
              </a:r>
              <a:endParaRPr/>
            </a:p>
          </p:txBody>
        </p:sp>
      </p:grpSp>
      <p:cxnSp>
        <p:nvCxnSpPr>
          <p:cNvPr id="361" name="Google Shape;361;p71"/>
          <p:cNvCxnSpPr>
            <a:stCxn id="350" idx="1"/>
          </p:cNvCxnSpPr>
          <p:nvPr/>
        </p:nvCxnSpPr>
        <p:spPr>
          <a:xfrm flipH="1">
            <a:off x="1135746" y="2329964"/>
            <a:ext cx="1009500" cy="1230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38100">
            <a:solidFill>
              <a:srgbClr val="7F98D7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2" name="Google Shape;362;p71"/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TLS1.3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HTTP/2</a:t>
            </a:r>
            <a:endParaRPr/>
          </a:p>
        </p:txBody>
      </p:sp>
      <p:cxnSp>
        <p:nvCxnSpPr>
          <p:cNvPr id="363" name="Google Shape;363;p71"/>
          <p:cNvCxnSpPr>
            <a:endCxn id="364" idx="0"/>
          </p:cNvCxnSpPr>
          <p:nvPr/>
        </p:nvCxnSpPr>
        <p:spPr>
          <a:xfrm flipH="1">
            <a:off x="2332194" y="2928837"/>
            <a:ext cx="326400" cy="6435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5" name="Google Shape;365;p71"/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OIDC</a:t>
            </a:r>
            <a:endParaRPr/>
          </a:p>
        </p:txBody>
      </p:sp>
      <p:cxnSp>
        <p:nvCxnSpPr>
          <p:cNvPr id="366" name="Google Shape;366;p71"/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38100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4" name="Google Shape;364;p71"/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Identity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</p:txBody>
      </p:sp>
      <p:sp>
        <p:nvSpPr>
          <p:cNvPr id="367" name="Google Shape;367;p71"/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on-premises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368" name="Google Shape;368;p71"/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6"/>
          </a:xfrm>
        </p:grpSpPr>
        <p:sp>
          <p:nvSpPr>
            <p:cNvPr id="369" name="Google Shape;369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clipart&#10;&#10;Description automatically generated" id="371" name="Google Shape;371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046" y="2290178"/>
            <a:ext cx="1029433" cy="4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1"/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1"/>
          <p:cNvSpPr/>
          <p:nvPr/>
        </p:nvSpPr>
        <p:spPr>
          <a:xfrm>
            <a:off x="6006708" y="1732483"/>
            <a:ext cx="278887" cy="250173"/>
          </a:xfrm>
          <a:prstGeom prst="can">
            <a:avLst>
              <a:gd fmla="val 25000" name="adj"/>
            </a:avLst>
          </a:prstGeom>
          <a:solidFill>
            <a:srgbClr val="FF99CC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374" name="Google Shape;374;p71"/>
          <p:cNvGrpSpPr/>
          <p:nvPr/>
        </p:nvGrpSpPr>
        <p:grpSpPr>
          <a:xfrm>
            <a:off x="5846531" y="1373782"/>
            <a:ext cx="833557" cy="764266"/>
            <a:chOff x="3986410" y="3510002"/>
            <a:chExt cx="598800" cy="667626"/>
          </a:xfrm>
        </p:grpSpPr>
        <p:sp>
          <p:nvSpPr>
            <p:cNvPr id="375" name="Google Shape;375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71"/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Cola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Eventos</a:t>
            </a:r>
            <a:endParaRPr/>
          </a:p>
        </p:txBody>
      </p:sp>
      <p:cxnSp>
        <p:nvCxnSpPr>
          <p:cNvPr id="378" name="Google Shape;378;p71"/>
          <p:cNvCxnSpPr>
            <a:stCxn id="341" idx="3"/>
            <a:endCxn id="373" idx="2"/>
          </p:cNvCxnSpPr>
          <p:nvPr/>
        </p:nvCxnSpPr>
        <p:spPr>
          <a:xfrm>
            <a:off x="5240694" y="1662052"/>
            <a:ext cx="765900" cy="1956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71"/>
          <p:cNvCxnSpPr>
            <a:stCxn id="335" idx="3"/>
            <a:endCxn id="373" idx="2"/>
          </p:cNvCxnSpPr>
          <p:nvPr/>
        </p:nvCxnSpPr>
        <p:spPr>
          <a:xfrm flipH="1" rot="10800000">
            <a:off x="5250067" y="1857522"/>
            <a:ext cx="756600" cy="685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71"/>
          <p:cNvCxnSpPr>
            <a:stCxn id="338" idx="3"/>
            <a:endCxn id="373" idx="2"/>
          </p:cNvCxnSpPr>
          <p:nvPr/>
        </p:nvCxnSpPr>
        <p:spPr>
          <a:xfrm flipH="1" rot="10800000">
            <a:off x="5240694" y="1857605"/>
            <a:ext cx="765900" cy="1468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81" name="Google Shape;381;p71"/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382" name="Google Shape;382;p71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83" name="Google Shape;383;p71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cxnSp>
        <p:nvCxnSpPr>
          <p:cNvPr id="384" name="Google Shape;384;p71"/>
          <p:cNvCxnSpPr>
            <a:stCxn id="323" idx="3"/>
            <a:endCxn id="382" idx="1"/>
          </p:cNvCxnSpPr>
          <p:nvPr/>
        </p:nvCxnSpPr>
        <p:spPr>
          <a:xfrm>
            <a:off x="2960102" y="2292736"/>
            <a:ext cx="278700" cy="9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5" name="Google Shape;385;p71"/>
          <p:cNvCxnSpPr>
            <a:endCxn id="295" idx="1"/>
          </p:cNvCxnSpPr>
          <p:nvPr/>
        </p:nvCxnSpPr>
        <p:spPr>
          <a:xfrm flipH="1" rot="10800000">
            <a:off x="3681160" y="1473139"/>
            <a:ext cx="257700" cy="90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71"/>
          <p:cNvCxnSpPr>
            <a:endCxn id="298" idx="1"/>
          </p:cNvCxnSpPr>
          <p:nvPr/>
        </p:nvCxnSpPr>
        <p:spPr>
          <a:xfrm flipH="1" rot="10800000">
            <a:off x="3701860" y="2385698"/>
            <a:ext cx="237000" cy="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71"/>
          <p:cNvCxnSpPr>
            <a:endCxn id="301" idx="1"/>
          </p:cNvCxnSpPr>
          <p:nvPr/>
        </p:nvCxnSpPr>
        <p:spPr>
          <a:xfrm>
            <a:off x="3686560" y="2433357"/>
            <a:ext cx="252300" cy="86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71"/>
          <p:cNvCxnSpPr/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71"/>
          <p:cNvCxnSpPr/>
          <p:nvPr/>
        </p:nvCxnSpPr>
        <p:spPr>
          <a:xfrm flipH="1" rot="10800000">
            <a:off x="4730487" y="2717576"/>
            <a:ext cx="1224071" cy="532947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71"/>
          <p:cNvCxnSpPr/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71"/>
          <p:cNvSpPr/>
          <p:nvPr/>
        </p:nvSpPr>
        <p:spPr>
          <a:xfrm>
            <a:off x="4845050" y="3473449"/>
            <a:ext cx="1059052" cy="68993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1"/>
          <p:cNvSpPr/>
          <p:nvPr/>
        </p:nvSpPr>
        <p:spPr>
          <a:xfrm>
            <a:off x="4767948" y="2603463"/>
            <a:ext cx="1118532" cy="1479252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1"/>
          <p:cNvSpPr/>
          <p:nvPr/>
        </p:nvSpPr>
        <p:spPr>
          <a:xfrm>
            <a:off x="4761507" y="1695806"/>
            <a:ext cx="1136154" cy="229911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1"/>
          <p:cNvSpPr/>
          <p:nvPr/>
        </p:nvSpPr>
        <p:spPr>
          <a:xfrm>
            <a:off x="6024288" y="3336849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71"/>
          <p:cNvGrpSpPr/>
          <p:nvPr/>
        </p:nvGrpSpPr>
        <p:grpSpPr>
          <a:xfrm>
            <a:off x="5864112" y="2978149"/>
            <a:ext cx="812648" cy="760433"/>
            <a:chOff x="3986410" y="3510002"/>
            <a:chExt cx="598800" cy="667626"/>
          </a:xfrm>
        </p:grpSpPr>
        <p:sp>
          <p:nvSpPr>
            <p:cNvPr id="396" name="Google Shape;396;p71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1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71"/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pic>
        <p:nvPicPr>
          <p:cNvPr descr="Graphical user interface&#10;&#10;Description automatically generated with medium confidence" id="399" name="Google Shape;399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0705" y="3938526"/>
            <a:ext cx="953038" cy="3347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Logo&#10;&#10;Description automatically generated" id="400" name="Google Shape;400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0540" y="1534152"/>
            <a:ext cx="409221" cy="5395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, athletic game&#10;&#10;Description automatically generated" id="401" name="Google Shape;401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50033" y="2548641"/>
            <a:ext cx="648583" cy="4323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02" name="Google Shape;402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57009" y="3049392"/>
            <a:ext cx="691872" cy="35160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03" name="Google Shape;403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19369" y="3474848"/>
            <a:ext cx="363481" cy="3668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404" name="Google Shape;404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58044" y="1041421"/>
            <a:ext cx="655891" cy="2378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405" name="Google Shape;405;p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71323" y="1330255"/>
            <a:ext cx="655891" cy="2350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06" name="Google Shape;406;p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56122" y="1701361"/>
            <a:ext cx="964140" cy="21829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407" name="Google Shape;407;p71"/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Aplicación Cloud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picture containing text, clipart&#10;&#10;Description automatically generated" id="408" name="Google Shape;408;p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2086" y="3333082"/>
            <a:ext cx="1004852" cy="4483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diagram&#10;&#10;Description automatically generated" id="409" name="Google Shape;409;p7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07732" y="2090724"/>
            <a:ext cx="1040292" cy="57105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Logo&#10;&#10;Description automatically generated with low confidence" id="410" name="Google Shape;410;p7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236920" y="1594102"/>
            <a:ext cx="766014" cy="3448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, clipart&#10;&#10;Description automatically generated" id="411" name="Google Shape;411;p7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00889" y="3099021"/>
            <a:ext cx="1016661" cy="3494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12" name="Google Shape;412;p7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36919" y="840904"/>
            <a:ext cx="766015" cy="1736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413" name="Google Shape;413;p7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44124" y="1105512"/>
            <a:ext cx="766015" cy="3784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&#10;&#10;Description automatically generated" id="414" name="Google Shape;414;p7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36920" y="2713308"/>
            <a:ext cx="1010018" cy="39938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415" name="Google Shape;415;p71"/>
          <p:cNvCxnSpPr>
            <a:endCxn id="299" idx="0"/>
          </p:cNvCxnSpPr>
          <p:nvPr/>
        </p:nvCxnSpPr>
        <p:spPr>
          <a:xfrm flipH="1">
            <a:off x="4112145" y="1554375"/>
            <a:ext cx="243900" cy="72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71"/>
          <p:cNvCxnSpPr>
            <a:stCxn id="299" idx="3"/>
            <a:endCxn id="296" idx="2"/>
          </p:cNvCxnSpPr>
          <p:nvPr/>
        </p:nvCxnSpPr>
        <p:spPr>
          <a:xfrm rot="10800000">
            <a:off x="4112267" y="1580797"/>
            <a:ext cx="193200" cy="8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Ambiente Cloud Computing @ Kubernetes</a:t>
            </a:r>
            <a:endParaRPr/>
          </a:p>
        </p:txBody>
      </p:sp>
      <p:sp>
        <p:nvSpPr>
          <p:cNvPr id="422" name="Google Shape;422;p72"/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2"/>
          <p:cNvSpPr txBox="1"/>
          <p:nvPr/>
        </p:nvSpPr>
        <p:spPr>
          <a:xfrm>
            <a:off x="751367" y="1143821"/>
            <a:ext cx="7216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FrontEnd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4" name="Google Shape;424;p72"/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2"/>
          <p:cNvSpPr txBox="1"/>
          <p:nvPr/>
        </p:nvSpPr>
        <p:spPr>
          <a:xfrm>
            <a:off x="2256258" y="1287019"/>
            <a:ext cx="92685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API gateway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26" name="Google Shape;426;p72"/>
          <p:cNvGrpSpPr/>
          <p:nvPr/>
        </p:nvGrpSpPr>
        <p:grpSpPr>
          <a:xfrm>
            <a:off x="4272600" y="1139326"/>
            <a:ext cx="598800" cy="667626"/>
            <a:chOff x="3986410" y="3510002"/>
            <a:chExt cx="598800" cy="667626"/>
          </a:xfrm>
        </p:grpSpPr>
        <p:sp>
          <p:nvSpPr>
            <p:cNvPr id="427" name="Google Shape;427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72"/>
          <p:cNvGrpSpPr/>
          <p:nvPr/>
        </p:nvGrpSpPr>
        <p:grpSpPr>
          <a:xfrm>
            <a:off x="4272600" y="2030746"/>
            <a:ext cx="598800" cy="667626"/>
            <a:chOff x="3986410" y="3510002"/>
            <a:chExt cx="598800" cy="667626"/>
          </a:xfrm>
        </p:grpSpPr>
        <p:sp>
          <p:nvSpPr>
            <p:cNvPr id="430" name="Google Shape;430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72"/>
          <p:cNvGrpSpPr/>
          <p:nvPr/>
        </p:nvGrpSpPr>
        <p:grpSpPr>
          <a:xfrm>
            <a:off x="4272600" y="2938271"/>
            <a:ext cx="598800" cy="667626"/>
            <a:chOff x="3986410" y="3510002"/>
            <a:chExt cx="598800" cy="667626"/>
          </a:xfrm>
        </p:grpSpPr>
        <p:sp>
          <p:nvSpPr>
            <p:cNvPr id="433" name="Google Shape;433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72"/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436" name="Google Shape;436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37" name="Google Shape;437;p72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438" name="Google Shape;438;p72"/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439" name="Google Shape;439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40" name="Google Shape;440;p72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441" name="Google Shape;441;p72"/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442" name="Google Shape;442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43" name="Google Shape;443;p72"/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sp>
        <p:nvSpPr>
          <p:cNvPr id="444" name="Google Shape;444;p72"/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2"/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Servicios on-premises</a:t>
            </a:r>
            <a:endParaRPr/>
          </a:p>
        </p:txBody>
      </p:sp>
      <p:sp>
        <p:nvSpPr>
          <p:cNvPr id="446" name="Google Shape;446;p72"/>
          <p:cNvSpPr/>
          <p:nvPr/>
        </p:nvSpPr>
        <p:spPr>
          <a:xfrm>
            <a:off x="6019057" y="2549860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72"/>
          <p:cNvGrpSpPr/>
          <p:nvPr/>
        </p:nvGrpSpPr>
        <p:grpSpPr>
          <a:xfrm>
            <a:off x="5858880" y="2191159"/>
            <a:ext cx="833557" cy="764266"/>
            <a:chOff x="3986410" y="3510002"/>
            <a:chExt cx="598800" cy="667626"/>
          </a:xfrm>
        </p:grpSpPr>
        <p:sp>
          <p:nvSpPr>
            <p:cNvPr id="448" name="Google Shape;448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72"/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grpSp>
        <p:nvGrpSpPr>
          <p:cNvPr id="451" name="Google Shape;451;p72"/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6"/>
          </a:xfrm>
        </p:grpSpPr>
        <p:sp>
          <p:nvSpPr>
            <p:cNvPr id="452" name="Google Shape;452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72"/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455" name="Google Shape;455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56" name="Google Shape;456;p72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457" name="Google Shape;457;p72"/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458" name="Google Shape;458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59" name="Google Shape;459;p72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460" name="Google Shape;460;p72"/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461" name="Google Shape;461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62" name="Google Shape;462;p72"/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Mesh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463" name="Google Shape;463;p72"/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464" name="Google Shape;464;p72"/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65" name="Google Shape;465;p72"/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API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Gateway </a:t>
              </a:r>
              <a:endParaRPr/>
            </a:p>
          </p:txBody>
        </p:sp>
      </p:grpSp>
      <p:sp>
        <p:nvSpPr>
          <p:cNvPr id="466" name="Google Shape;466;p72"/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</a:t>
            </a:r>
            <a:endParaRPr b="0" i="0" sz="800" u="none" cap="none" strike="noStrik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7" name="Google Shape;467;p72"/>
          <p:cNvSpPr/>
          <p:nvPr/>
        </p:nvSpPr>
        <p:spPr>
          <a:xfrm>
            <a:off x="7730719" y="2217211"/>
            <a:ext cx="810769" cy="471751"/>
          </a:xfrm>
          <a:prstGeom prst="can">
            <a:avLst>
              <a:gd fmla="val 25000" name="adj"/>
            </a:avLst>
          </a:prstGeom>
          <a:solidFill>
            <a:srgbClr val="92D050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Repositorios on-premises</a:t>
            </a:r>
            <a:endParaRPr b="0" i="0" sz="2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68" name="Google Shape;468;p72"/>
          <p:cNvGrpSpPr/>
          <p:nvPr/>
        </p:nvGrpSpPr>
        <p:grpSpPr>
          <a:xfrm>
            <a:off x="7263116" y="2419229"/>
            <a:ext cx="401735" cy="215444"/>
            <a:chOff x="7260991" y="2347333"/>
            <a:chExt cx="401735" cy="215444"/>
          </a:xfrm>
        </p:grpSpPr>
        <p:sp>
          <p:nvSpPr>
            <p:cNvPr id="469" name="Google Shape;469;p72"/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70" name="Google Shape;470;p72"/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471" name="Google Shape;471;p72"/>
          <p:cNvGrpSpPr/>
          <p:nvPr/>
        </p:nvGrpSpPr>
        <p:grpSpPr>
          <a:xfrm>
            <a:off x="7283437" y="3091220"/>
            <a:ext cx="388245" cy="215444"/>
            <a:chOff x="7262595" y="2779628"/>
            <a:chExt cx="388245" cy="215444"/>
          </a:xfrm>
        </p:grpSpPr>
        <p:sp>
          <p:nvSpPr>
            <p:cNvPr id="472" name="Google Shape;472;p72"/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rgbClr val="E1D4A1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73" name="Google Shape;473;p72"/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grpSp>
        <p:nvGrpSpPr>
          <p:cNvPr id="474" name="Google Shape;474;p72"/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475" name="Google Shape;475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76" name="Google Shape;476;p72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477" name="Google Shape;477;p72"/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478" name="Google Shape;478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79" name="Google Shape;479;p72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480" name="Google Shape;480;p72"/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481" name="Google Shape;481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82" name="Google Shape;482;p72"/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Event</a:t>
              </a:r>
              <a:endParaRPr b="0" i="0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483" name="Google Shape;4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877" y="3800959"/>
            <a:ext cx="193960" cy="1939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2"/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Monitoreo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85" name="Google Shape;48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2045" y="1637798"/>
            <a:ext cx="227996" cy="2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6207" y="3235367"/>
            <a:ext cx="215444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2"/>
          <p:cNvSpPr/>
          <p:nvPr/>
        </p:nvSpPr>
        <p:spPr>
          <a:xfrm rot="-5400000">
            <a:off x="6404253" y="3708826"/>
            <a:ext cx="139813" cy="1545557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2"/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Manejados por Cloud Provider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9" name="Google Shape;489;p72"/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OIDC</a:t>
            </a:r>
            <a:endParaRPr/>
          </a:p>
        </p:txBody>
      </p:sp>
      <p:grpSp>
        <p:nvGrpSpPr>
          <p:cNvPr id="490" name="Google Shape;490;p72"/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491" name="Google Shape;491;p72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92" name="Google Shape;492;p72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pic>
        <p:nvPicPr>
          <p:cNvPr id="493" name="Google Shape;49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57" y="4429393"/>
            <a:ext cx="1095528" cy="476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72"/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495" name="Google Shape;495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96" name="Google Shape;496;p72"/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Código</a:t>
              </a:r>
              <a:endParaRPr/>
            </a:p>
          </p:txBody>
        </p:sp>
      </p:grpSp>
      <p:grpSp>
        <p:nvGrpSpPr>
          <p:cNvPr id="497" name="Google Shape;497;p72"/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498" name="Google Shape;498;p72"/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99" name="Google Shape;499;p72"/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Estado</a:t>
              </a:r>
              <a:endParaRPr/>
            </a:p>
          </p:txBody>
        </p:sp>
      </p:grpSp>
      <p:grpSp>
        <p:nvGrpSpPr>
          <p:cNvPr id="500" name="Google Shape;500;p72"/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501" name="Google Shape;501;p72"/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02" name="Google Shape;502;p72"/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Controlador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Ingreso</a:t>
              </a:r>
              <a:endParaRPr/>
            </a:p>
          </p:txBody>
        </p:sp>
      </p:grpSp>
      <p:cxnSp>
        <p:nvCxnSpPr>
          <p:cNvPr id="503" name="Google Shape;503;p72"/>
          <p:cNvCxnSpPr>
            <a:stCxn id="492" idx="1"/>
          </p:cNvCxnSpPr>
          <p:nvPr/>
        </p:nvCxnSpPr>
        <p:spPr>
          <a:xfrm flipH="1">
            <a:off x="1135746" y="2329964"/>
            <a:ext cx="1009500" cy="1230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38100">
            <a:solidFill>
              <a:srgbClr val="7F98D7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4" name="Google Shape;504;p72"/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OAuth2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TLS1.3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HTTP/2</a:t>
            </a:r>
            <a:endParaRPr/>
          </a:p>
        </p:txBody>
      </p:sp>
      <p:cxnSp>
        <p:nvCxnSpPr>
          <p:cNvPr id="505" name="Google Shape;505;p72"/>
          <p:cNvCxnSpPr>
            <a:endCxn id="506" idx="0"/>
          </p:cNvCxnSpPr>
          <p:nvPr/>
        </p:nvCxnSpPr>
        <p:spPr>
          <a:xfrm flipH="1">
            <a:off x="2332194" y="2928837"/>
            <a:ext cx="326400" cy="643500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7" name="Google Shape;507;p72"/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OIDC</a:t>
            </a:r>
            <a:endParaRPr/>
          </a:p>
        </p:txBody>
      </p:sp>
      <p:cxnSp>
        <p:nvCxnSpPr>
          <p:cNvPr id="508" name="Google Shape;508;p72"/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gradFill>
            <a:gsLst>
              <a:gs pos="0">
                <a:srgbClr val="FFF0A2"/>
              </a:gs>
              <a:gs pos="35000">
                <a:srgbClr val="FFF3BE"/>
              </a:gs>
              <a:gs pos="100000">
                <a:srgbClr val="FFFCE3"/>
              </a:gs>
            </a:gsLst>
            <a:lin ang="16200000" scaled="0"/>
          </a:gradFill>
          <a:ln cap="flat" cmpd="sng" w="38100">
            <a:solidFill>
              <a:srgbClr val="7F98D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06" name="Google Shape;506;p72"/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Identity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</p:txBody>
      </p:sp>
      <p:sp>
        <p:nvSpPr>
          <p:cNvPr id="509" name="Google Shape;509;p72"/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Servicios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181818"/>
                </a:solidFill>
                <a:latin typeface="Abel"/>
                <a:ea typeface="Abel"/>
                <a:cs typeface="Abel"/>
                <a:sym typeface="Abel"/>
              </a:rPr>
              <a:t>on-premises</a:t>
            </a:r>
            <a:endParaRPr b="0" i="0" sz="800" u="none" cap="none" strike="noStrike">
              <a:solidFill>
                <a:srgbClr val="181818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10" name="Google Shape;510;p72"/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6"/>
          </a:xfrm>
        </p:grpSpPr>
        <p:sp>
          <p:nvSpPr>
            <p:cNvPr id="511" name="Google Shape;511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0CDEB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clipart&#10;&#10;Description automatically generated" id="513" name="Google Shape;51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046" y="2290178"/>
            <a:ext cx="1029433" cy="41016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fmla="val 23427" name="adj1"/>
              <a:gd fmla="val 49582" name="adj2"/>
            </a:avLst>
          </a:prstGeom>
          <a:noFill/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2"/>
          <p:cNvSpPr/>
          <p:nvPr/>
        </p:nvSpPr>
        <p:spPr>
          <a:xfrm>
            <a:off x="6006708" y="1732483"/>
            <a:ext cx="278887" cy="250173"/>
          </a:xfrm>
          <a:prstGeom prst="can">
            <a:avLst>
              <a:gd fmla="val 25000" name="adj"/>
            </a:avLst>
          </a:prstGeom>
          <a:solidFill>
            <a:srgbClr val="FF99CC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16" name="Google Shape;516;p72"/>
          <p:cNvGrpSpPr/>
          <p:nvPr/>
        </p:nvGrpSpPr>
        <p:grpSpPr>
          <a:xfrm>
            <a:off x="5846531" y="1373782"/>
            <a:ext cx="833557" cy="764266"/>
            <a:chOff x="3986410" y="3510002"/>
            <a:chExt cx="598800" cy="667626"/>
          </a:xfrm>
        </p:grpSpPr>
        <p:sp>
          <p:nvSpPr>
            <p:cNvPr id="517" name="Google Shape;517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72"/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Cola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Eventos</a:t>
            </a:r>
            <a:endParaRPr/>
          </a:p>
        </p:txBody>
      </p:sp>
      <p:cxnSp>
        <p:nvCxnSpPr>
          <p:cNvPr id="520" name="Google Shape;520;p72"/>
          <p:cNvCxnSpPr>
            <a:stCxn id="482" idx="3"/>
            <a:endCxn id="515" idx="2"/>
          </p:cNvCxnSpPr>
          <p:nvPr/>
        </p:nvCxnSpPr>
        <p:spPr>
          <a:xfrm>
            <a:off x="5240694" y="1662052"/>
            <a:ext cx="765900" cy="1956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72"/>
          <p:cNvCxnSpPr>
            <a:stCxn id="476" idx="3"/>
            <a:endCxn id="515" idx="2"/>
          </p:cNvCxnSpPr>
          <p:nvPr/>
        </p:nvCxnSpPr>
        <p:spPr>
          <a:xfrm flipH="1" rot="10800000">
            <a:off x="5250067" y="1857522"/>
            <a:ext cx="756600" cy="685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72"/>
          <p:cNvCxnSpPr>
            <a:stCxn id="479" idx="3"/>
            <a:endCxn id="515" idx="2"/>
          </p:cNvCxnSpPr>
          <p:nvPr/>
        </p:nvCxnSpPr>
        <p:spPr>
          <a:xfrm flipH="1" rot="10800000">
            <a:off x="5240694" y="1857605"/>
            <a:ext cx="765900" cy="1468200"/>
          </a:xfrm>
          <a:prstGeom prst="straightConnector1">
            <a:avLst/>
          </a:prstGeom>
          <a:noFill/>
          <a:ln cap="flat" cmpd="sng" w="9525">
            <a:solidFill>
              <a:srgbClr val="FD27A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23" name="Google Shape;523;p72"/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524" name="Google Shape;524;p72"/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rgbClr val="DAC8E3"/>
            </a:solidFill>
            <a:ln cap="flat" cmpd="sng" w="9525">
              <a:solidFill>
                <a:srgbClr val="7F98D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5" name="Google Shape;525;p72"/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800" u="none" cap="none" strike="noStrike">
                  <a:solidFill>
                    <a:srgbClr val="000000"/>
                  </a:solidFill>
                  <a:latin typeface="Abel"/>
                  <a:ea typeface="Abel"/>
                  <a:cs typeface="Abel"/>
                  <a:sym typeface="Abel"/>
                </a:rPr>
                <a:t>REST</a:t>
              </a:r>
              <a:endParaRPr/>
            </a:p>
          </p:txBody>
        </p:sp>
      </p:grpSp>
      <p:cxnSp>
        <p:nvCxnSpPr>
          <p:cNvPr id="526" name="Google Shape;526;p72"/>
          <p:cNvCxnSpPr>
            <a:stCxn id="464" idx="3"/>
            <a:endCxn id="524" idx="1"/>
          </p:cNvCxnSpPr>
          <p:nvPr/>
        </p:nvCxnSpPr>
        <p:spPr>
          <a:xfrm>
            <a:off x="2960102" y="2292736"/>
            <a:ext cx="278700" cy="9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7" name="Google Shape;527;p72"/>
          <p:cNvCxnSpPr>
            <a:endCxn id="436" idx="1"/>
          </p:cNvCxnSpPr>
          <p:nvPr/>
        </p:nvCxnSpPr>
        <p:spPr>
          <a:xfrm flipH="1" rot="10800000">
            <a:off x="3681160" y="1473139"/>
            <a:ext cx="257700" cy="90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72"/>
          <p:cNvCxnSpPr>
            <a:endCxn id="439" idx="1"/>
          </p:cNvCxnSpPr>
          <p:nvPr/>
        </p:nvCxnSpPr>
        <p:spPr>
          <a:xfrm flipH="1" rot="10800000">
            <a:off x="3701860" y="2385698"/>
            <a:ext cx="237000" cy="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p72"/>
          <p:cNvCxnSpPr>
            <a:endCxn id="442" idx="1"/>
          </p:cNvCxnSpPr>
          <p:nvPr/>
        </p:nvCxnSpPr>
        <p:spPr>
          <a:xfrm>
            <a:off x="3686560" y="2433357"/>
            <a:ext cx="252300" cy="86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0" name="Google Shape;530;p72"/>
          <p:cNvCxnSpPr/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1" name="Google Shape;531;p72"/>
          <p:cNvCxnSpPr/>
          <p:nvPr/>
        </p:nvCxnSpPr>
        <p:spPr>
          <a:xfrm flipH="1" rot="10800000">
            <a:off x="4730487" y="2717576"/>
            <a:ext cx="1224071" cy="532947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2" name="Google Shape;532;p72"/>
          <p:cNvCxnSpPr/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noFill/>
          <a:ln cap="flat" cmpd="sng" w="12700">
            <a:solidFill>
              <a:srgbClr val="C7AED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3" name="Google Shape;533;p72"/>
          <p:cNvSpPr/>
          <p:nvPr/>
        </p:nvSpPr>
        <p:spPr>
          <a:xfrm>
            <a:off x="4845050" y="3473449"/>
            <a:ext cx="1059052" cy="68993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2"/>
          <p:cNvSpPr/>
          <p:nvPr/>
        </p:nvSpPr>
        <p:spPr>
          <a:xfrm>
            <a:off x="4767948" y="2603463"/>
            <a:ext cx="1118532" cy="1479252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2"/>
          <p:cNvSpPr/>
          <p:nvPr/>
        </p:nvSpPr>
        <p:spPr>
          <a:xfrm>
            <a:off x="4761507" y="1695806"/>
            <a:ext cx="1136154" cy="2299113"/>
          </a:xfrm>
          <a:custGeom>
            <a:rect b="b" l="l" r="r" t="t"/>
            <a:pathLst>
              <a:path extrusionOk="0" h="239723" w="1092200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cap="flat" cmpd="sng" w="952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2"/>
          <p:cNvSpPr/>
          <p:nvPr/>
        </p:nvSpPr>
        <p:spPr>
          <a:xfrm>
            <a:off x="6024288" y="3336849"/>
            <a:ext cx="278887" cy="250173"/>
          </a:xfrm>
          <a:prstGeom prst="can">
            <a:avLst>
              <a:gd fmla="val 25000" name="adj"/>
            </a:avLst>
          </a:prstGeom>
          <a:solidFill>
            <a:srgbClr val="C7AED5"/>
          </a:solidFill>
          <a:ln cap="flat" cmpd="sng" w="9525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72"/>
          <p:cNvGrpSpPr/>
          <p:nvPr/>
        </p:nvGrpSpPr>
        <p:grpSpPr>
          <a:xfrm>
            <a:off x="5864112" y="2978149"/>
            <a:ext cx="812648" cy="760433"/>
            <a:chOff x="3986410" y="3510002"/>
            <a:chExt cx="598800" cy="667626"/>
          </a:xfrm>
        </p:grpSpPr>
        <p:sp>
          <p:nvSpPr>
            <p:cNvPr id="538" name="Google Shape;538;p72"/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2"/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rgbClr val="C7AED5"/>
            </a:solidFill>
            <a:ln cap="flat" cmpd="sng" w="9525">
              <a:solidFill>
                <a:srgbClr val="7D4D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72"/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Repositorios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00" u="none" cap="none" strike="noStrik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Cloud</a:t>
            </a:r>
            <a:endParaRPr/>
          </a:p>
        </p:txBody>
      </p:sp>
      <p:pic>
        <p:nvPicPr>
          <p:cNvPr descr="Graphical user interface&#10;&#10;Description automatically generated with medium confidence" id="541" name="Google Shape;541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0705" y="3938526"/>
            <a:ext cx="953038" cy="33477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Logo&#10;&#10;Description automatically generated" id="542" name="Google Shape;542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50540" y="1534152"/>
            <a:ext cx="409221" cy="53959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, athletic game&#10;&#10;Description automatically generated" id="543" name="Google Shape;543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50033" y="2548641"/>
            <a:ext cx="648583" cy="4323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44" name="Google Shape;544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54951" y="1159073"/>
            <a:ext cx="655891" cy="2350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, outdoor&#10;&#10;Description automatically generated" id="545" name="Google Shape;545;p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96719" y="3978553"/>
            <a:ext cx="808425" cy="68695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2"/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Aplicación Cloud</a:t>
            </a:r>
            <a:endParaRPr b="0" i="0" sz="1050" u="none" cap="none" strike="noStrike">
              <a:solidFill>
                <a:srgbClr val="000000"/>
              </a:solidFill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Logo, company name&#10;&#10;Description automatically generated" id="547" name="Google Shape;547;p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2102" y="3616539"/>
            <a:ext cx="2351825" cy="6697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48" name="Google Shape;548;p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31558" y="2511820"/>
            <a:ext cx="551962" cy="280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49" name="Google Shape;549;p7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31558" y="1566494"/>
            <a:ext cx="551962" cy="280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50" name="Google Shape;550;p7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31558" y="3368977"/>
            <a:ext cx="551962" cy="280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51" name="Google Shape;551;p7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420720" y="1806826"/>
            <a:ext cx="712656" cy="36164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Modelo de Desarrollo</a:t>
            </a:r>
            <a:endParaRPr/>
          </a:p>
        </p:txBody>
      </p:sp>
      <p:sp>
        <p:nvSpPr>
          <p:cNvPr id="557" name="Google Shape;557;p73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Flujo de construcción de solución</a:t>
            </a:r>
            <a:endParaRPr/>
          </a:p>
        </p:txBody>
      </p:sp>
      <p:sp>
        <p:nvSpPr>
          <p:cNvPr id="563" name="Google Shape;563;p74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Primero DDD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es-CO"/>
              <a:t>Se entiende el problema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es-CO"/>
              <a:t>Se adopta un lenguaje ubicuo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es-CO"/>
              <a:t>Se definen los contextos delimitados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</a:pPr>
            <a:r>
              <a:rPr lang="es-CO"/>
              <a:t>Se identifican los eventos</a:t>
            </a:r>
            <a:endParaRPr/>
          </a:p>
        </p:txBody>
      </p:sp>
      <p:pic>
        <p:nvPicPr>
          <p:cNvPr descr="EventStorming Workshop Facilitation | Avanscoperta" id="564" name="Google Shape;56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382" y="2402059"/>
            <a:ext cx="2833255" cy="143911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Flujo de construcción de solución</a:t>
            </a:r>
            <a:endParaRPr/>
          </a:p>
        </p:txBody>
      </p:sp>
      <p:sp>
        <p:nvSpPr>
          <p:cNvPr id="570" name="Google Shape;570;p75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BDD se redactan los escenarios</a:t>
            </a:r>
            <a:endParaRPr/>
          </a:p>
        </p:txBody>
      </p:sp>
      <p:pic>
        <p:nvPicPr>
          <p:cNvPr descr="Diagram, timeline&#10;&#10;Description automatically generated" id="571" name="Google Shape;57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0319" y="1101436"/>
            <a:ext cx="4851890" cy="321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ersonalizado">
  <a:themeElements>
    <a:clrScheme name="Apex">
      <a:dk1>
        <a:srgbClr val="000000"/>
      </a:dk1>
      <a:lt1>
        <a:srgbClr val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2021-08-16T17:14:39Z</dcterms:created>
</cp:coreProperties>
</file>